
<file path=[Content_Types].xml><?xml version="1.0" encoding="utf-8"?>
<Types xmlns="http://schemas.openxmlformats.org/package/2006/content-types">
  <Override PartName="/ppt/slideLayouts/slideLayout8.xml" ContentType="application/vnd.openxmlformats-officedocument.presentationml.slideLayout+xml"/>
  <Override PartName="/ppt/notesSlides/notesSlide2.xml" ContentType="application/vnd.openxmlformats-officedocument.presentationml.notesSlide+xml"/>
  <Override PartName="/ppt/notesSlides/notesSlide14.xml" ContentType="application/vnd.openxmlformats-officedocument.presentationml.notesSlide+xml"/>
  <Override PartName="/ppt/slides/slide22.xml" ContentType="application/vnd.openxmlformats-officedocument.presentationml.slide+xml"/>
  <Override PartName="/ppt/slides/slide28.xml" ContentType="application/vnd.openxmlformats-officedocument.presentationml.slide+xml"/>
  <Override PartName="/ppt/theme/theme2.xml" ContentType="application/vnd.openxmlformats-officedocument.theme+xml"/>
  <Override PartName="/ppt/slides/slide2.xml" ContentType="application/vnd.openxmlformats-officedocument.presentationml.slide+xml"/>
  <Override PartName="/ppt/notesSlides/notesSlide11.xml" ContentType="application/vnd.openxmlformats-officedocument.presentationml.notesSlide+xml"/>
  <Override PartName="/ppt/slides/slide30.xml" ContentType="application/vnd.openxmlformats-officedocument.presentationml.slide+xml"/>
  <Override PartName="/ppt/notesSlides/notesSlide9.xml" ContentType="application/vnd.openxmlformats-officedocument.presentationml.notesSlide+xml"/>
  <Override PartName="/ppt/slides/slide35.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18.xml" ContentType="application/vnd.openxmlformats-officedocument.presentationml.slide+xml"/>
  <Override PartName="/ppt/notesSlides/notesSlide16.xml" ContentType="application/vnd.openxmlformats-officedocument.presentationml.notesSlide+xml"/>
  <Override PartName="/ppt/notesSlides/notesSlide21.xml" ContentType="application/vnd.openxmlformats-officedocument.presentationml.notesSlide+xml"/>
  <Override PartName="/ppt/slideLayouts/slideLayout3.xml" ContentType="application/vnd.openxmlformats-officedocument.presentationml.slideLayout+xml"/>
  <Override PartName="/ppt/slides/slide21.xml" ContentType="application/vnd.openxmlformats-officedocument.presentationml.slide+xml"/>
  <Override PartName="/ppt/slideLayouts/slideLayout5.xml" ContentType="application/vnd.openxmlformats-officedocument.presentationml.slideLayout+xml"/>
  <Override PartName="/ppt/slides/slide23.xml" ContentType="application/vnd.openxmlformats-officedocument.presentationml.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slides/slide7.xml" ContentType="application/vnd.openxmlformats-officedocument.presentationml.slide+xml"/>
  <Override PartName="/ppt/slides/slide26.xml" ContentType="application/vnd.openxmlformats-officedocument.presentationml.slide+xml"/>
  <Override PartName="/ppt/slideMasters/slideMaster1.xml" ContentType="application/vnd.openxmlformats-officedocument.presentationml.slideMaster+xml"/>
  <Override PartName="/ppt/viewProps.xml" ContentType="application/vnd.openxmlformats-officedocument.presentationml.viewProps+xml"/>
  <Override PartName="/ppt/notesSlides/notesSlide7.xml" ContentType="application/vnd.openxmlformats-officedocument.presentationml.notesSlide+xml"/>
  <Override PartName="/ppt/notesSlides/notesSlide15.xml" ContentType="application/vnd.openxmlformats-officedocument.presentationml.notesSlide+xml"/>
  <Override PartName="/ppt/slides/slide25.xml" ContentType="application/vnd.openxmlformats-officedocument.presentationml.slide+xml"/>
  <Override PartName="/ppt/notesSlides/notesSlide4.xml" ContentType="application/vnd.openxmlformats-officedocument.presentationml.notesSlide+xml"/>
  <Override PartName="/ppt/embeddings/Microsoft_Equation2.bin" ContentType="application/vnd.openxmlformats-officedocument.oleObject"/>
  <Override PartName="/ppt/embeddings/Microsoft_Equation4.bin" ContentType="application/vnd.openxmlformats-officedocument.oleObject"/>
  <Override PartName="/ppt/notesSlides/notesSlide19.xml" ContentType="application/vnd.openxmlformats-officedocument.presentationml.notesSlide+xml"/>
  <Override PartName="/ppt/slides/slide13.xml" ContentType="application/vnd.openxmlformats-officedocument.presentationml.slide+xml"/>
  <Override PartName="/ppt/slides/slide14.xml" ContentType="application/vnd.openxmlformats-officedocument.presentationml.slide+xml"/>
  <Override PartName="/ppt/notesSlides/notesSlide17.xml" ContentType="application/vnd.openxmlformats-officedocument.presentationml.notesSlide+xml"/>
  <Override PartName="/ppt/slides/slide34.xml" ContentType="application/vnd.openxmlformats-officedocument.presentationml.slide+xml"/>
  <Override PartName="/ppt/embeddings/Microsoft_Equation5.bin" ContentType="application/vnd.openxmlformats-officedocument.oleObject"/>
  <Override PartName="/ppt/notesSlides/notesSlide12.xml" ContentType="application/vnd.openxmlformats-officedocument.presentationml.notesSlide+xml"/>
  <Default Extension="pict" ContentType="image/pict"/>
  <Override PartName="/ppt/notesSlides/notesSlide6.xml" ContentType="application/vnd.openxmlformats-officedocument.presentationml.notesSlide+xml"/>
  <Override PartName="/ppt/slides/slide20.xml" ContentType="application/vnd.openxmlformats-officedocument.presentationml.slide+xml"/>
  <Override PartName="/ppt/slides/slide17.xml" ContentType="application/vnd.openxmlformats-officedocument.presentationml.slide+xml"/>
  <Override PartName="/ppt/slideLayouts/slideLayout4.xml" ContentType="application/vnd.openxmlformats-officedocument.presentationml.slideLayout+xml"/>
  <Override PartName="/ppt/notesSlides/notesSlide5.xml" ContentType="application/vnd.openxmlformats-officedocument.presentationml.notesSlide+xml"/>
  <Override PartName="/ppt/slideLayouts/slideLayout2.xml" ContentType="application/vnd.openxmlformats-officedocument.presentationml.slideLayout+xml"/>
  <Override PartName="/ppt/notesSlides/notesSlide13.xml" ContentType="application/vnd.openxmlformats-officedocument.presentationml.notesSlide+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theme/theme1.xml" ContentType="application/vnd.openxmlformats-officedocument.theme+xml"/>
  <Override PartName="/ppt/slideLayouts/slideLayout6.xml" ContentType="application/vnd.openxmlformats-officedocument.presentationml.slideLayout+xml"/>
  <Override PartName="/ppt/presentation.xml" ContentType="application/vnd.openxmlformats-officedocument.presentationml.presentation.main+xml"/>
  <Override PartName="/ppt/slides/slide5.xml" ContentType="application/vnd.openxmlformats-officedocument.presentationml.slide+xml"/>
  <Override PartName="/ppt/slides/slide10.xml" ContentType="application/vnd.openxmlformats-officedocument.presentationml.slide+xml"/>
  <Override PartName="/ppt/slideLayouts/slideLayout7.xml" ContentType="application/vnd.openxmlformats-officedocument.presentationml.slideLayout+xml"/>
  <Override PartName="/ppt/slides/slide33.xml" ContentType="application/vnd.openxmlformats-officedocument.presentationml.slide+xml"/>
  <Override PartName="/ppt/presProps.xml" ContentType="application/vnd.openxmlformats-officedocument.presentationml.presProps+xml"/>
  <Default Extension="jpeg" ContentType="image/jpeg"/>
  <Default Extension="vml" ContentType="application/vnd.openxmlformats-officedocument.vmlDrawing"/>
  <Override PartName="/ppt/notesSlides/notesSlide18.xml" ContentType="application/vnd.openxmlformats-officedocument.presentationml.notesSlide+xml"/>
  <Default Extension="png" ContentType="image/png"/>
  <Override PartName="/ppt/slides/slide3.xml" ContentType="application/vnd.openxmlformats-officedocument.presentationml.slide+xml"/>
  <Override PartName="/ppt/slides/slide4.xml" ContentType="application/vnd.openxmlformats-officedocument.presentationml.slide+xml"/>
  <Override PartName="/ppt/embeddings/Microsoft_Equation1.bin" ContentType="application/vnd.openxmlformats-officedocument.oleObject"/>
  <Override PartName="/ppt/slides/slide27.xml" ContentType="application/vnd.openxmlformats-officedocument.presentationml.slide+xml"/>
  <Override PartName="/ppt/slideLayouts/slideLayout11.xml" ContentType="application/vnd.openxmlformats-officedocument.presentationml.slideLayout+xml"/>
  <Override PartName="/ppt/notesSlides/notesSlide8.xml" ContentType="application/vnd.openxmlformats-officedocument.presentationml.notesSlide+xml"/>
  <Override PartName="/docProps/core.xml" ContentType="application/vnd.openxmlformats-package.core-properties+xml"/>
  <Override PartName="/ppt/slides/slide8.xml" ContentType="application/vnd.openxmlformats-officedocument.presentationml.slide+xml"/>
  <Override PartName="/ppt/slides/slide31.xml" ContentType="application/vnd.openxmlformats-officedocument.presentationml.slide+xml"/>
  <Override PartName="/ppt/slides/slide15.xml" ContentType="application/vnd.openxmlformats-officedocument.presentationml.slide+xml"/>
  <Default Extension="bin" ContentType="application/vnd.openxmlformats-officedocument.presentationml.printerSettings"/>
  <Override PartName="/ppt/notesSlides/notesSlide10.xml" ContentType="application/vnd.openxmlformats-officedocument.presentationml.notesSlide+xml"/>
  <Default Extension="rels" ContentType="application/vnd.openxmlformats-package.relationships+xml"/>
  <Override PartName="/ppt/slides/slide9.xml" ContentType="application/vnd.openxmlformats-officedocument.presentationml.slide+xml"/>
  <Override PartName="/ppt/embeddings/Microsoft_Equation3.bin" ContentType="application/vnd.openxmlformats-officedocument.oleObject"/>
  <Override PartName="/ppt/slides/slide24.xml" ContentType="application/vnd.openxmlformats-officedocument.presentationml.slide+xml"/>
  <Override PartName="/ppt/slides/slide32.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Override PartName="/ppt/notesSlides/notesSlide20.xml" ContentType="application/vnd.openxmlformats-officedocument.presentationml.notesSlide+xml"/>
  <Override PartName="/ppt/slideLayouts/slideLayout12.xml" ContentType="application/vnd.openxmlformats-officedocument.presentationml.slideLayout+xml"/>
  <Override PartName="/ppt/slides/slide19.xml" ContentType="application/vnd.openxmlformats-officedocument.presentationml.slide+xml"/>
  <Override PartName="/ppt/slides/slide12.xml" ContentType="application/vnd.openxmlformats-officedocument.presentationml.slide+xml"/>
  <Override PartName="/ppt/slides/slide29.xml" ContentType="application/vnd.openxmlformats-officedocument.presentationml.slide+xml"/>
</Types>
</file>

<file path=_rels/.rels><?xml version="1.0" encoding="UTF-8" standalone="yes"?>
<Relationships xmlns="http://schemas.openxmlformats.org/package/2006/relationships"><Relationship Id="rId2" Type="http://schemas.openxmlformats.org/package/2006/relationships/metadata/core-properties" Target="docProps/core.xml"/><Relationship Id="rId3" Type="http://schemas.openxmlformats.org/officeDocument/2006/relationships/extended-properties" Target="docProps/app.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37"/>
  </p:notesMasterIdLst>
  <p:sldIdLst>
    <p:sldId id="651" r:id="rId2"/>
    <p:sldId id="932" r:id="rId3"/>
    <p:sldId id="938" r:id="rId4"/>
    <p:sldId id="933" r:id="rId5"/>
    <p:sldId id="920" r:id="rId6"/>
    <p:sldId id="921" r:id="rId7"/>
    <p:sldId id="922" r:id="rId8"/>
    <p:sldId id="923" r:id="rId9"/>
    <p:sldId id="924" r:id="rId10"/>
    <p:sldId id="925" r:id="rId11"/>
    <p:sldId id="926" r:id="rId12"/>
    <p:sldId id="927" r:id="rId13"/>
    <p:sldId id="928" r:id="rId14"/>
    <p:sldId id="929" r:id="rId15"/>
    <p:sldId id="930" r:id="rId16"/>
    <p:sldId id="931" r:id="rId17"/>
    <p:sldId id="935" r:id="rId18"/>
    <p:sldId id="889" r:id="rId19"/>
    <p:sldId id="890" r:id="rId20"/>
    <p:sldId id="891" r:id="rId21"/>
    <p:sldId id="940" r:id="rId22"/>
    <p:sldId id="894" r:id="rId23"/>
    <p:sldId id="895" r:id="rId24"/>
    <p:sldId id="896" r:id="rId25"/>
    <p:sldId id="897" r:id="rId26"/>
    <p:sldId id="898" r:id="rId27"/>
    <p:sldId id="899" r:id="rId28"/>
    <p:sldId id="902" r:id="rId29"/>
    <p:sldId id="903" r:id="rId30"/>
    <p:sldId id="904" r:id="rId31"/>
    <p:sldId id="905" r:id="rId32"/>
    <p:sldId id="907" r:id="rId33"/>
    <p:sldId id="939" r:id="rId34"/>
    <p:sldId id="934" r:id="rId35"/>
    <p:sldId id="642" r:id="rId36"/>
  </p:sldIdLst>
  <p:sldSz cx="9144000" cy="6858000" type="screen4x3"/>
  <p:notesSz cx="6400800" cy="8686800"/>
  <p:defaultTextStyle>
    <a:defPPr>
      <a:defRPr lang="en-US"/>
    </a:defPPr>
    <a:lvl1pPr algn="l" rtl="0" fontAlgn="base">
      <a:spcBef>
        <a:spcPct val="0"/>
      </a:spcBef>
      <a:spcAft>
        <a:spcPct val="0"/>
      </a:spcAft>
      <a:defRPr sz="2400" kern="1200">
        <a:solidFill>
          <a:schemeClr val="tx1"/>
        </a:solidFill>
        <a:latin typeface="Times New Roman" pitchFamily="-107" charset="0"/>
        <a:ea typeface="+mn-ea"/>
        <a:cs typeface="+mn-cs"/>
      </a:defRPr>
    </a:lvl1pPr>
    <a:lvl2pPr marL="457200" algn="l" rtl="0" fontAlgn="base">
      <a:spcBef>
        <a:spcPct val="0"/>
      </a:spcBef>
      <a:spcAft>
        <a:spcPct val="0"/>
      </a:spcAft>
      <a:defRPr sz="2400" kern="1200">
        <a:solidFill>
          <a:schemeClr val="tx1"/>
        </a:solidFill>
        <a:latin typeface="Times New Roman" pitchFamily="-107" charset="0"/>
        <a:ea typeface="+mn-ea"/>
        <a:cs typeface="+mn-cs"/>
      </a:defRPr>
    </a:lvl2pPr>
    <a:lvl3pPr marL="914400" algn="l" rtl="0" fontAlgn="base">
      <a:spcBef>
        <a:spcPct val="0"/>
      </a:spcBef>
      <a:spcAft>
        <a:spcPct val="0"/>
      </a:spcAft>
      <a:defRPr sz="2400" kern="1200">
        <a:solidFill>
          <a:schemeClr val="tx1"/>
        </a:solidFill>
        <a:latin typeface="Times New Roman" pitchFamily="-107" charset="0"/>
        <a:ea typeface="+mn-ea"/>
        <a:cs typeface="+mn-cs"/>
      </a:defRPr>
    </a:lvl3pPr>
    <a:lvl4pPr marL="1371600" algn="l" rtl="0" fontAlgn="base">
      <a:spcBef>
        <a:spcPct val="0"/>
      </a:spcBef>
      <a:spcAft>
        <a:spcPct val="0"/>
      </a:spcAft>
      <a:defRPr sz="2400" kern="1200">
        <a:solidFill>
          <a:schemeClr val="tx1"/>
        </a:solidFill>
        <a:latin typeface="Times New Roman" pitchFamily="-107" charset="0"/>
        <a:ea typeface="+mn-ea"/>
        <a:cs typeface="+mn-cs"/>
      </a:defRPr>
    </a:lvl4pPr>
    <a:lvl5pPr marL="1828800" algn="l" rtl="0" fontAlgn="base">
      <a:spcBef>
        <a:spcPct val="0"/>
      </a:spcBef>
      <a:spcAft>
        <a:spcPct val="0"/>
      </a:spcAft>
      <a:defRPr sz="2400" kern="1200">
        <a:solidFill>
          <a:schemeClr val="tx1"/>
        </a:solidFill>
        <a:latin typeface="Times New Roman" pitchFamily="-107" charset="0"/>
        <a:ea typeface="+mn-ea"/>
        <a:cs typeface="+mn-cs"/>
      </a:defRPr>
    </a:lvl5pPr>
    <a:lvl6pPr marL="2286000" algn="l" defTabSz="457200" rtl="0" eaLnBrk="1" latinLnBrk="0" hangingPunct="1">
      <a:defRPr sz="2400" kern="1200">
        <a:solidFill>
          <a:schemeClr val="tx1"/>
        </a:solidFill>
        <a:latin typeface="Times New Roman" pitchFamily="-107" charset="0"/>
        <a:ea typeface="+mn-ea"/>
        <a:cs typeface="+mn-cs"/>
      </a:defRPr>
    </a:lvl6pPr>
    <a:lvl7pPr marL="2743200" algn="l" defTabSz="457200" rtl="0" eaLnBrk="1" latinLnBrk="0" hangingPunct="1">
      <a:defRPr sz="2400" kern="1200">
        <a:solidFill>
          <a:schemeClr val="tx1"/>
        </a:solidFill>
        <a:latin typeface="Times New Roman" pitchFamily="-107" charset="0"/>
        <a:ea typeface="+mn-ea"/>
        <a:cs typeface="+mn-cs"/>
      </a:defRPr>
    </a:lvl7pPr>
    <a:lvl8pPr marL="3200400" algn="l" defTabSz="457200" rtl="0" eaLnBrk="1" latinLnBrk="0" hangingPunct="1">
      <a:defRPr sz="2400" kern="1200">
        <a:solidFill>
          <a:schemeClr val="tx1"/>
        </a:solidFill>
        <a:latin typeface="Times New Roman" pitchFamily="-107" charset="0"/>
        <a:ea typeface="+mn-ea"/>
        <a:cs typeface="+mn-cs"/>
      </a:defRPr>
    </a:lvl8pPr>
    <a:lvl9pPr marL="3657600" algn="l" defTabSz="457200" rtl="0" eaLnBrk="1" latinLnBrk="0" hangingPunct="1">
      <a:defRPr sz="2400" kern="1200">
        <a:solidFill>
          <a:schemeClr val="tx1"/>
        </a:solidFill>
        <a:latin typeface="Times New Roman" pitchFamily="-107"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6600FF"/>
    <a:srgbClr val="00CC00"/>
    <a:srgbClr val="FF0066"/>
    <a:srgbClr val="00FFCC"/>
    <a:srgbClr val="0033CC"/>
    <a:srgbClr val="FF3300"/>
    <a:srgbClr val="66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660"/>
  </p:normalViewPr>
  <p:slideViewPr>
    <p:cSldViewPr>
      <p:cViewPr>
        <p:scale>
          <a:sx n="75" d="100"/>
          <a:sy n="75" d="100"/>
        </p:scale>
        <p:origin x="-1304" y="-376"/>
      </p:cViewPr>
      <p:guideLst>
        <p:guide orient="horz" pos="2160"/>
        <p:guide pos="2880"/>
      </p:guideLst>
    </p:cSldViewPr>
  </p:slideViewPr>
  <p:outlineViewPr>
    <p:cViewPr>
      <p:scale>
        <a:sx n="33" d="100"/>
        <a:sy n="33" d="100"/>
      </p:scale>
      <p:origin x="0" y="0"/>
    </p:cViewPr>
    <p:sldLst>
      <p:sld r:id="rId1" collapse="1"/>
      <p:sld r:id="rId2" collapse="1"/>
    </p:sldLst>
  </p:outlineViewPr>
  <p:notesTextViewPr>
    <p:cViewPr>
      <p:scale>
        <a:sx n="100" d="100"/>
        <a:sy n="100" d="100"/>
      </p:scale>
      <p:origin x="0" y="0"/>
    </p:cViewPr>
  </p:notesTextViewPr>
  <p:sorterViewPr>
    <p:cViewPr>
      <p:scale>
        <a:sx n="66" d="100"/>
        <a:sy n="66" d="100"/>
      </p:scale>
      <p:origin x="0" y="712"/>
    </p:cViewPr>
  </p:sorterViewPr>
  <p:gridSpacing cx="78028800" cy="78028800"/>
</p:viewPr>
</file>

<file path=ppt/_rels/presentation.xml.rels><?xml version="1.0" encoding="UTF-8" standalone="yes"?>
<Relationships xmlns="http://schemas.openxmlformats.org/package/2006/relationships"><Relationship Id="rId35" Type="http://schemas.openxmlformats.org/officeDocument/2006/relationships/slide" Target="slides/slide34.xml"/><Relationship Id="rId31" Type="http://schemas.openxmlformats.org/officeDocument/2006/relationships/slide" Target="slides/slide30.xml"/><Relationship Id="rId34" Type="http://schemas.openxmlformats.org/officeDocument/2006/relationships/slide" Target="slides/slide33.xml"/><Relationship Id="rId39" Type="http://schemas.openxmlformats.org/officeDocument/2006/relationships/presProps" Target="presProps.xml"/><Relationship Id="rId40" Type="http://schemas.openxmlformats.org/officeDocument/2006/relationships/viewProps" Target="viewProps.xml"/><Relationship Id="rId7" Type="http://schemas.openxmlformats.org/officeDocument/2006/relationships/slide" Target="slides/slide6.xml"/><Relationship Id="rId36" Type="http://schemas.openxmlformats.org/officeDocument/2006/relationships/slide" Target="slides/slide35.xml"/><Relationship Id="rId1" Type="http://schemas.openxmlformats.org/officeDocument/2006/relationships/slideMaster" Target="slideMasters/slideMaster1.xml"/><Relationship Id="rId24" Type="http://schemas.openxmlformats.org/officeDocument/2006/relationships/slide" Target="slides/slide23.xml"/><Relationship Id="rId25" Type="http://schemas.openxmlformats.org/officeDocument/2006/relationships/slide" Target="slides/slide24.xml"/><Relationship Id="rId8" Type="http://schemas.openxmlformats.org/officeDocument/2006/relationships/slide" Target="slides/slide7.xml"/><Relationship Id="rId13" Type="http://schemas.openxmlformats.org/officeDocument/2006/relationships/slide" Target="slides/slide12.xml"/><Relationship Id="rId10" Type="http://schemas.openxmlformats.org/officeDocument/2006/relationships/slide" Target="slides/slide9.xml"/><Relationship Id="rId32" Type="http://schemas.openxmlformats.org/officeDocument/2006/relationships/slide" Target="slides/slide31.xml"/><Relationship Id="rId37" Type="http://schemas.openxmlformats.org/officeDocument/2006/relationships/notesMaster" Target="notesMasters/notesMaster1.xml"/><Relationship Id="rId12" Type="http://schemas.openxmlformats.org/officeDocument/2006/relationships/slide" Target="slides/slide11.xml"/><Relationship Id="rId17" Type="http://schemas.openxmlformats.org/officeDocument/2006/relationships/slide" Target="slides/slide16.xml"/><Relationship Id="rId9" Type="http://schemas.openxmlformats.org/officeDocument/2006/relationships/slide" Target="slides/slide8.xml"/><Relationship Id="rId18" Type="http://schemas.openxmlformats.org/officeDocument/2006/relationships/slide" Target="slides/slide17.xml"/><Relationship Id="rId3" Type="http://schemas.openxmlformats.org/officeDocument/2006/relationships/slide" Target="slides/slide2.xml"/><Relationship Id="rId27" Type="http://schemas.openxmlformats.org/officeDocument/2006/relationships/slide" Target="slides/slide26.xml"/><Relationship Id="rId14" Type="http://schemas.openxmlformats.org/officeDocument/2006/relationships/slide" Target="slides/slide13.xml"/><Relationship Id="rId23" Type="http://schemas.openxmlformats.org/officeDocument/2006/relationships/slide" Target="slides/slide22.xml"/><Relationship Id="rId4" Type="http://schemas.openxmlformats.org/officeDocument/2006/relationships/slide" Target="slides/slide3.xml"/><Relationship Id="rId28" Type="http://schemas.openxmlformats.org/officeDocument/2006/relationships/slide" Target="slides/slide27.xml"/><Relationship Id="rId26" Type="http://schemas.openxmlformats.org/officeDocument/2006/relationships/slide" Target="slides/slide25.xml"/><Relationship Id="rId30" Type="http://schemas.openxmlformats.org/officeDocument/2006/relationships/slide" Target="slides/slide29.xml"/><Relationship Id="rId11" Type="http://schemas.openxmlformats.org/officeDocument/2006/relationships/slide" Target="slides/slide10.xml"/><Relationship Id="rId42" Type="http://schemas.openxmlformats.org/officeDocument/2006/relationships/tableStyles" Target="tableStyles.xml"/><Relationship Id="rId29" Type="http://schemas.openxmlformats.org/officeDocument/2006/relationships/slide" Target="slides/slide28.xml"/><Relationship Id="rId6" Type="http://schemas.openxmlformats.org/officeDocument/2006/relationships/slide" Target="slides/slide5.xml"/><Relationship Id="rId16" Type="http://schemas.openxmlformats.org/officeDocument/2006/relationships/slide" Target="slides/slide15.xml"/><Relationship Id="rId33" Type="http://schemas.openxmlformats.org/officeDocument/2006/relationships/slide" Target="slides/slide32.xml"/><Relationship Id="rId4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19" Type="http://schemas.openxmlformats.org/officeDocument/2006/relationships/slide" Target="slides/slide18.xml"/><Relationship Id="rId38" Type="http://schemas.openxmlformats.org/officeDocument/2006/relationships/printerSettings" Target="printerSettings/printerSettings1.bin"/><Relationship Id="rId20" Type="http://schemas.openxmlformats.org/officeDocument/2006/relationships/slide" Target="slides/slide19.xml"/><Relationship Id="rId22" Type="http://schemas.openxmlformats.org/officeDocument/2006/relationships/slide" Target="slides/slide21.xml"/><Relationship Id="rId21" Type="http://schemas.openxmlformats.org/officeDocument/2006/relationships/slide" Target="slides/slide20.xml"/><Relationship Id="rId2" Type="http://schemas.openxmlformats.org/officeDocument/2006/relationships/slide" Target="slides/slide1.xml"/></Relationships>
</file>

<file path=ppt/_rels/viewProps.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6.pict"/><Relationship Id="rId1" Type="http://schemas.openxmlformats.org/officeDocument/2006/relationships/image" Target="../media/image5.pict"/></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2.pict"/><Relationship Id="rId3" Type="http://schemas.openxmlformats.org/officeDocument/2006/relationships/image" Target="../media/image13.pict"/><Relationship Id="rId1" Type="http://schemas.openxmlformats.org/officeDocument/2006/relationships/image" Target="../media/image11.pict"/></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708610" name="Rectangle 2"/>
          <p:cNvSpPr>
            <a:spLocks noGrp="1" noChangeArrowheads="1"/>
          </p:cNvSpPr>
          <p:nvPr>
            <p:ph type="hdr" sz="quarter"/>
          </p:nvPr>
        </p:nvSpPr>
        <p:spPr bwMode="auto">
          <a:xfrm>
            <a:off x="0" y="0"/>
            <a:ext cx="2743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charset="0"/>
              </a:defRPr>
            </a:lvl1pPr>
          </a:lstStyle>
          <a:p>
            <a:pPr>
              <a:defRPr/>
            </a:pPr>
            <a:endParaRPr lang="en-US"/>
          </a:p>
        </p:txBody>
      </p:sp>
      <p:sp>
        <p:nvSpPr>
          <p:cNvPr id="708611" name="Rectangle 3"/>
          <p:cNvSpPr>
            <a:spLocks noGrp="1" noChangeArrowheads="1"/>
          </p:cNvSpPr>
          <p:nvPr>
            <p:ph type="dt" idx="1"/>
          </p:nvPr>
        </p:nvSpPr>
        <p:spPr bwMode="auto">
          <a:xfrm>
            <a:off x="3657600" y="0"/>
            <a:ext cx="2743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charset="0"/>
              </a:defRPr>
            </a:lvl1pPr>
          </a:lstStyle>
          <a:p>
            <a:pPr>
              <a:defRPr/>
            </a:pPr>
            <a:endParaRPr lang="en-US"/>
          </a:p>
        </p:txBody>
      </p:sp>
      <p:sp>
        <p:nvSpPr>
          <p:cNvPr id="14340" name="Rectangle 4"/>
          <p:cNvSpPr>
            <a:spLocks noGrp="1" noRot="1" noChangeAspect="1" noChangeArrowheads="1" noTextEdit="1"/>
          </p:cNvSpPr>
          <p:nvPr>
            <p:ph type="sldImg" idx="2"/>
          </p:nvPr>
        </p:nvSpPr>
        <p:spPr bwMode="auto">
          <a:xfrm>
            <a:off x="1066800" y="685800"/>
            <a:ext cx="4267200" cy="3200400"/>
          </a:xfrm>
          <a:prstGeom prst="rect">
            <a:avLst/>
          </a:prstGeom>
          <a:noFill/>
          <a:ln w="9525">
            <a:solidFill>
              <a:srgbClr val="000000"/>
            </a:solidFill>
            <a:miter lim="800000"/>
            <a:headEnd/>
            <a:tailEnd/>
          </a:ln>
        </p:spPr>
      </p:sp>
      <p:sp>
        <p:nvSpPr>
          <p:cNvPr id="708613" name="Rectangle 5"/>
          <p:cNvSpPr>
            <a:spLocks noGrp="1" noChangeArrowheads="1"/>
          </p:cNvSpPr>
          <p:nvPr>
            <p:ph type="body" sz="quarter" idx="3"/>
          </p:nvPr>
        </p:nvSpPr>
        <p:spPr bwMode="auto">
          <a:xfrm>
            <a:off x="838200" y="4114800"/>
            <a:ext cx="4724400" cy="3886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08614" name="Rectangle 6"/>
          <p:cNvSpPr>
            <a:spLocks noGrp="1" noChangeArrowheads="1"/>
          </p:cNvSpPr>
          <p:nvPr>
            <p:ph type="ftr" sz="quarter" idx="4"/>
          </p:nvPr>
        </p:nvSpPr>
        <p:spPr bwMode="auto">
          <a:xfrm>
            <a:off x="0" y="8229600"/>
            <a:ext cx="2743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charset="0"/>
              </a:defRPr>
            </a:lvl1pPr>
          </a:lstStyle>
          <a:p>
            <a:pPr>
              <a:defRPr/>
            </a:pPr>
            <a:endParaRPr lang="en-US"/>
          </a:p>
        </p:txBody>
      </p:sp>
      <p:sp>
        <p:nvSpPr>
          <p:cNvPr id="708615" name="Rectangle 7"/>
          <p:cNvSpPr>
            <a:spLocks noGrp="1" noChangeArrowheads="1"/>
          </p:cNvSpPr>
          <p:nvPr>
            <p:ph type="sldNum" sz="quarter" idx="5"/>
          </p:nvPr>
        </p:nvSpPr>
        <p:spPr bwMode="auto">
          <a:xfrm>
            <a:off x="3657600" y="8229600"/>
            <a:ext cx="27432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charset="0"/>
              </a:defRPr>
            </a:lvl1pPr>
          </a:lstStyle>
          <a:p>
            <a:pPr>
              <a:defRPr/>
            </a:pPr>
            <a:fld id="{7BF3AF8F-C84D-6840-BE1F-FC42CB136A78}"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p>
            <a:fld id="{9702727B-E850-5147-84FB-C47275D51FD6}" type="slidenum">
              <a:rPr lang="en-US">
                <a:latin typeface="Times New Roman" pitchFamily="-107" charset="0"/>
              </a:rPr>
              <a:pPr/>
              <a:t>1</a:t>
            </a:fld>
            <a:endParaRPr lang="en-US">
              <a:latin typeface="Times New Roman" pitchFamily="-107"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ln/>
        </p:spPr>
        <p:txBody>
          <a:bodyPr/>
          <a:lstStyle/>
          <a:p>
            <a:pPr eaLnBrk="1" hangingPunct="1"/>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E5C2E135-9AB4-504A-A3BB-D020B15ADE89}" type="slidenum">
              <a:rPr lang="en-US"/>
              <a:pPr/>
              <a:t>3</a:t>
            </a:fld>
            <a:endParaRPr 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ADCFD072-A64A-CB4F-BE93-21D855B2722F}" type="slidenum">
              <a:rPr lang="en-US">
                <a:latin typeface="Times New Roman" pitchFamily="-107" charset="0"/>
              </a:rPr>
              <a:pPr/>
              <a:t>6</a:t>
            </a:fld>
            <a:endParaRPr lang="en-US">
              <a:latin typeface="Times New Roman" pitchFamily="-107"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Figure 5-11  </a:t>
            </a:r>
            <a:r>
              <a:rPr lang="en-US">
                <a:latin typeface="Arial" pitchFamily="-107" charset="0"/>
                <a:ea typeface="ＭＳ Ｐゴシック" pitchFamily="-107" charset="-128"/>
                <a:cs typeface="ＭＳ Ｐゴシック" pitchFamily="-107" charset="-128"/>
              </a:rPr>
              <a:t>Blackbody Curves </a:t>
            </a:r>
          </a:p>
          <a:p>
            <a:r>
              <a:rPr lang="en-US">
                <a:latin typeface="Arial" pitchFamily="-107" charset="0"/>
                <a:ea typeface="ＭＳ Ｐゴシック" pitchFamily="-107" charset="-128"/>
                <a:cs typeface="ＭＳ Ｐゴシック" pitchFamily="-107" charset="-128"/>
              </a:rPr>
              <a:t>Each of these curves shows the intensity of</a:t>
            </a:r>
          </a:p>
          <a:p>
            <a:r>
              <a:rPr lang="en-US">
                <a:latin typeface="Arial" pitchFamily="-107" charset="0"/>
                <a:ea typeface="ＭＳ Ｐゴシック" pitchFamily="-107" charset="-128"/>
                <a:cs typeface="ＭＳ Ｐゴシック" pitchFamily="-107" charset="-128"/>
              </a:rPr>
              <a:t>light at every wavelength that is emitted by a blackbody (an</a:t>
            </a:r>
          </a:p>
          <a:p>
            <a:r>
              <a:rPr lang="en-US">
                <a:latin typeface="Arial" pitchFamily="-107" charset="0"/>
                <a:ea typeface="ＭＳ Ｐゴシック" pitchFamily="-107" charset="-128"/>
                <a:cs typeface="ＭＳ Ｐゴシック" pitchFamily="-107" charset="-128"/>
              </a:rPr>
              <a:t>idealized case of a dense object) at a particular temperature. The</a:t>
            </a:r>
          </a:p>
          <a:p>
            <a:r>
              <a:rPr lang="en-US">
                <a:latin typeface="Arial" pitchFamily="-107" charset="0"/>
                <a:ea typeface="ＭＳ Ｐゴシック" pitchFamily="-107" charset="-128"/>
                <a:cs typeface="ＭＳ Ｐゴシック" pitchFamily="-107" charset="-128"/>
              </a:rPr>
              <a:t>rainbow-colored band shows the range of visible wavelengths. The</a:t>
            </a:r>
          </a:p>
          <a:p>
            <a:r>
              <a:rPr lang="en-US">
                <a:latin typeface="Arial" pitchFamily="-107" charset="0"/>
                <a:ea typeface="ＭＳ Ｐゴシック" pitchFamily="-107" charset="-128"/>
                <a:cs typeface="ＭＳ Ｐゴシック" pitchFamily="-107" charset="-128"/>
              </a:rPr>
              <a:t>vertical scale has been compressed so that all three curves can be seen;</a:t>
            </a:r>
          </a:p>
          <a:p>
            <a:r>
              <a:rPr lang="en-US">
                <a:latin typeface="Arial" pitchFamily="-107" charset="0"/>
                <a:ea typeface="ＭＳ Ｐゴシック" pitchFamily="-107" charset="-128"/>
                <a:cs typeface="ＭＳ Ｐゴシック" pitchFamily="-107" charset="-128"/>
              </a:rPr>
              <a:t>the peak intensity for the 12,000-K curve is actually about 1000 times</a:t>
            </a:r>
          </a:p>
          <a:p>
            <a:r>
              <a:rPr lang="en-US">
                <a:latin typeface="Arial" pitchFamily="-107" charset="0"/>
                <a:ea typeface="ＭＳ Ｐゴシック" pitchFamily="-107" charset="-128"/>
                <a:cs typeface="ＭＳ Ｐゴシック" pitchFamily="-107" charset="-128"/>
              </a:rPr>
              <a:t>greater than the peak intensity for the 3000-K curve.</a:t>
            </a:r>
          </a:p>
          <a:p>
            <a:endParaRPr lang="en-US">
              <a:latin typeface="Arial" pitchFamily="-107" charset="0"/>
              <a:ea typeface="ＭＳ Ｐゴシック" pitchFamily="-107" charset="-128"/>
              <a:cs typeface="ＭＳ Ｐゴシック" pitchFamily="-107" charset="-128"/>
            </a:endParaRP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F31520BB-A1E1-6A41-B785-63CAE53898C4}" type="slidenum">
              <a:rPr lang="en-US">
                <a:latin typeface="Times New Roman" pitchFamily="-107" charset="0"/>
              </a:rPr>
              <a:pPr/>
              <a:t>7</a:t>
            </a:fld>
            <a:endParaRPr lang="en-US">
              <a:latin typeface="Times New Roman" pitchFamily="-107"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Figure 5-11  </a:t>
            </a:r>
            <a:r>
              <a:rPr lang="en-US">
                <a:latin typeface="Arial" pitchFamily="-107" charset="0"/>
                <a:ea typeface="ＭＳ Ｐゴシック" pitchFamily="-107" charset="-128"/>
                <a:cs typeface="ＭＳ Ｐゴシック" pitchFamily="-107" charset="-128"/>
              </a:rPr>
              <a:t>Blackbody Curves </a:t>
            </a:r>
          </a:p>
          <a:p>
            <a:r>
              <a:rPr lang="en-US">
                <a:latin typeface="Arial" pitchFamily="-107" charset="0"/>
                <a:ea typeface="ＭＳ Ｐゴシック" pitchFamily="-107" charset="-128"/>
                <a:cs typeface="ＭＳ Ｐゴシック" pitchFamily="-107" charset="-128"/>
              </a:rPr>
              <a:t>Each of these curves shows the intensity of</a:t>
            </a:r>
          </a:p>
          <a:p>
            <a:r>
              <a:rPr lang="en-US">
                <a:latin typeface="Arial" pitchFamily="-107" charset="0"/>
                <a:ea typeface="ＭＳ Ｐゴシック" pitchFamily="-107" charset="-128"/>
                <a:cs typeface="ＭＳ Ｐゴシック" pitchFamily="-107" charset="-128"/>
              </a:rPr>
              <a:t>light at every wavelength that is emitted by a blackbody (an</a:t>
            </a:r>
          </a:p>
          <a:p>
            <a:r>
              <a:rPr lang="en-US">
                <a:latin typeface="Arial" pitchFamily="-107" charset="0"/>
                <a:ea typeface="ＭＳ Ｐゴシック" pitchFamily="-107" charset="-128"/>
                <a:cs typeface="ＭＳ Ｐゴシック" pitchFamily="-107" charset="-128"/>
              </a:rPr>
              <a:t>idealized case of a dense object) at a particular temperature. The</a:t>
            </a:r>
          </a:p>
          <a:p>
            <a:r>
              <a:rPr lang="en-US">
                <a:latin typeface="Arial" pitchFamily="-107" charset="0"/>
                <a:ea typeface="ＭＳ Ｐゴシック" pitchFamily="-107" charset="-128"/>
                <a:cs typeface="ＭＳ Ｐゴシック" pitchFamily="-107" charset="-128"/>
              </a:rPr>
              <a:t>rainbow-colored band shows the range of visible wavelengths. The</a:t>
            </a:r>
          </a:p>
          <a:p>
            <a:r>
              <a:rPr lang="en-US">
                <a:latin typeface="Arial" pitchFamily="-107" charset="0"/>
                <a:ea typeface="ＭＳ Ｐゴシック" pitchFamily="-107" charset="-128"/>
                <a:cs typeface="ＭＳ Ｐゴシック" pitchFamily="-107" charset="-128"/>
              </a:rPr>
              <a:t>vertical scale has been compressed so that all three curves can be seen;</a:t>
            </a:r>
          </a:p>
          <a:p>
            <a:r>
              <a:rPr lang="en-US">
                <a:latin typeface="Arial" pitchFamily="-107" charset="0"/>
                <a:ea typeface="ＭＳ Ｐゴシック" pitchFamily="-107" charset="-128"/>
                <a:cs typeface="ＭＳ Ｐゴシック" pitchFamily="-107" charset="-128"/>
              </a:rPr>
              <a:t>the peak intensity for the 12,000-K curve is actually about 1000 times</a:t>
            </a:r>
          </a:p>
          <a:p>
            <a:r>
              <a:rPr lang="en-US">
                <a:latin typeface="Arial" pitchFamily="-107" charset="0"/>
                <a:ea typeface="ＭＳ Ｐゴシック" pitchFamily="-107" charset="-128"/>
                <a:cs typeface="ＭＳ Ｐゴシック" pitchFamily="-107" charset="-128"/>
              </a:rPr>
              <a:t>greater than the peak intensity for the 3000-K curve.</a:t>
            </a: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B40F9A0E-A2BB-EC44-A1D7-3E5BF55A8307}" type="slidenum">
              <a:rPr lang="en-US">
                <a:latin typeface="Times New Roman" pitchFamily="-107" charset="0"/>
              </a:rPr>
              <a:pPr/>
              <a:t>8</a:t>
            </a:fld>
            <a:endParaRPr lang="en-US">
              <a:latin typeface="Times New Roman" pitchFamily="-107"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xfrm>
            <a:off x="854075" y="4125913"/>
            <a:ext cx="4692650" cy="3910012"/>
          </a:xfrm>
          <a:noFill/>
          <a:ln/>
        </p:spPr>
        <p:txBody>
          <a:bodyPr/>
          <a:lstStyle/>
          <a:p>
            <a:r>
              <a:rPr lang="en-US" b="1" dirty="0">
                <a:latin typeface="Arial" pitchFamily="-107" charset="0"/>
                <a:ea typeface="ＭＳ Ｐゴシック" pitchFamily="-107" charset="-128"/>
                <a:cs typeface="ＭＳ Ｐゴシック" pitchFamily="-107" charset="-128"/>
              </a:rPr>
              <a:t>Figure 5-12 </a:t>
            </a:r>
            <a:r>
              <a:rPr lang="en-US" dirty="0">
                <a:latin typeface="Arial" pitchFamily="-107" charset="0"/>
                <a:ea typeface="ＭＳ Ｐゴシック" pitchFamily="-107" charset="-128"/>
                <a:cs typeface="ＭＳ Ｐゴシック" pitchFamily="-107" charset="-128"/>
              </a:rPr>
              <a:t>The Sun as a Blackbody </a:t>
            </a:r>
          </a:p>
          <a:p>
            <a:r>
              <a:rPr lang="en-US" dirty="0">
                <a:latin typeface="Arial" pitchFamily="-107" charset="0"/>
                <a:ea typeface="ＭＳ Ｐゴシック" pitchFamily="-107" charset="-128"/>
                <a:cs typeface="ＭＳ Ｐゴシック" pitchFamily="-107" charset="-128"/>
              </a:rPr>
              <a:t>This graph shows that the intensity of sunlight</a:t>
            </a:r>
          </a:p>
          <a:p>
            <a:r>
              <a:rPr lang="en-US" dirty="0">
                <a:latin typeface="Arial" pitchFamily="-107" charset="0"/>
                <a:ea typeface="ＭＳ Ｐゴシック" pitchFamily="-107" charset="-128"/>
                <a:cs typeface="ＭＳ Ｐゴシック" pitchFamily="-107" charset="-128"/>
              </a:rPr>
              <a:t>over a wide range of wavelengths (solid curve) is a remarkably close</a:t>
            </a:r>
          </a:p>
          <a:p>
            <a:r>
              <a:rPr lang="en-US" dirty="0">
                <a:latin typeface="Arial" pitchFamily="-107" charset="0"/>
                <a:ea typeface="ＭＳ Ｐゴシック" pitchFamily="-107" charset="-128"/>
                <a:cs typeface="ＭＳ Ｐゴシック" pitchFamily="-107" charset="-128"/>
              </a:rPr>
              <a:t>match to the intensity of radiation coming from a blackbody at a</a:t>
            </a:r>
          </a:p>
          <a:p>
            <a:r>
              <a:rPr lang="en-US" dirty="0">
                <a:latin typeface="Arial" pitchFamily="-107" charset="0"/>
                <a:ea typeface="ＭＳ Ｐゴシック" pitchFamily="-107" charset="-128"/>
                <a:cs typeface="ＭＳ Ｐゴシック" pitchFamily="-107" charset="-128"/>
              </a:rPr>
              <a:t>temperature of 5800 K (dashed curve). The measurements of the Sun’s</a:t>
            </a:r>
          </a:p>
          <a:p>
            <a:r>
              <a:rPr lang="en-US" dirty="0">
                <a:latin typeface="Arial" pitchFamily="-107" charset="0"/>
                <a:ea typeface="ＭＳ Ｐゴシック" pitchFamily="-107" charset="-128"/>
                <a:cs typeface="ＭＳ Ｐゴシック" pitchFamily="-107" charset="-128"/>
              </a:rPr>
              <a:t>intensity were made above the Earth’s atmosphere (which absorbs and</a:t>
            </a:r>
          </a:p>
          <a:p>
            <a:r>
              <a:rPr lang="en-US" dirty="0">
                <a:latin typeface="Arial" pitchFamily="-107" charset="0"/>
                <a:ea typeface="ＭＳ Ｐゴシック" pitchFamily="-107" charset="-128"/>
                <a:cs typeface="ＭＳ Ｐゴシック" pitchFamily="-107" charset="-128"/>
              </a:rPr>
              <a:t>scatters certain wavelengths of sunlight). It’s not surprising that the</a:t>
            </a:r>
          </a:p>
          <a:p>
            <a:r>
              <a:rPr lang="en-US" dirty="0">
                <a:latin typeface="Arial" pitchFamily="-107" charset="0"/>
                <a:ea typeface="ＭＳ Ｐゴシック" pitchFamily="-107" charset="-128"/>
                <a:cs typeface="ＭＳ Ｐゴシック" pitchFamily="-107" charset="-128"/>
              </a:rPr>
              <a:t>range of visible wavelengths includes the peak of the Sun’s spectrum; the</a:t>
            </a:r>
          </a:p>
          <a:p>
            <a:r>
              <a:rPr lang="en-US" dirty="0">
                <a:latin typeface="Arial" pitchFamily="-107" charset="0"/>
                <a:ea typeface="ＭＳ Ｐゴシック" pitchFamily="-107" charset="-128"/>
                <a:cs typeface="ＭＳ Ｐゴシック" pitchFamily="-107" charset="-128"/>
              </a:rPr>
              <a:t>human eye evolved to take advantage of the most plentiful light available.</a:t>
            </a:r>
          </a:p>
          <a:p>
            <a:endParaRPr lang="en-US" dirty="0">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026012DB-D16C-814D-BD9B-BBA1436EE7B4}" type="slidenum">
              <a:rPr lang="en-US">
                <a:latin typeface="Times New Roman" pitchFamily="-107" charset="0"/>
              </a:rPr>
              <a:pPr/>
              <a:t>9</a:t>
            </a:fld>
            <a:endParaRPr lang="en-US">
              <a:latin typeface="Times New Roman" pitchFamily="-107"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Figure 5-11  </a:t>
            </a:r>
            <a:r>
              <a:rPr lang="en-US">
                <a:latin typeface="Arial" pitchFamily="-107" charset="0"/>
                <a:ea typeface="ＭＳ Ｐゴシック" pitchFamily="-107" charset="-128"/>
                <a:cs typeface="ＭＳ Ｐゴシック" pitchFamily="-107" charset="-128"/>
              </a:rPr>
              <a:t>Blackbody Curves </a:t>
            </a:r>
          </a:p>
          <a:p>
            <a:r>
              <a:rPr lang="en-US">
                <a:latin typeface="Arial" pitchFamily="-107" charset="0"/>
                <a:ea typeface="ＭＳ Ｐゴシック" pitchFamily="-107" charset="-128"/>
                <a:cs typeface="ＭＳ Ｐゴシック" pitchFamily="-107" charset="-128"/>
              </a:rPr>
              <a:t>Each of these curves shows the intensity of</a:t>
            </a:r>
          </a:p>
          <a:p>
            <a:r>
              <a:rPr lang="en-US">
                <a:latin typeface="Arial" pitchFamily="-107" charset="0"/>
                <a:ea typeface="ＭＳ Ｐゴシック" pitchFamily="-107" charset="-128"/>
                <a:cs typeface="ＭＳ Ｐゴシック" pitchFamily="-107" charset="-128"/>
              </a:rPr>
              <a:t>light at every wavelength that is emitted by a blackbody (an</a:t>
            </a:r>
          </a:p>
          <a:p>
            <a:r>
              <a:rPr lang="en-US">
                <a:latin typeface="Arial" pitchFamily="-107" charset="0"/>
                <a:ea typeface="ＭＳ Ｐゴシック" pitchFamily="-107" charset="-128"/>
                <a:cs typeface="ＭＳ Ｐゴシック" pitchFamily="-107" charset="-128"/>
              </a:rPr>
              <a:t>idealized case of a dense object) at a particular temperature. The</a:t>
            </a:r>
          </a:p>
          <a:p>
            <a:r>
              <a:rPr lang="en-US">
                <a:latin typeface="Arial" pitchFamily="-107" charset="0"/>
                <a:ea typeface="ＭＳ Ｐゴシック" pitchFamily="-107" charset="-128"/>
                <a:cs typeface="ＭＳ Ｐゴシック" pitchFamily="-107" charset="-128"/>
              </a:rPr>
              <a:t>rainbow-colored band shows the range of visible wavelengths. The</a:t>
            </a:r>
          </a:p>
          <a:p>
            <a:r>
              <a:rPr lang="en-US">
                <a:latin typeface="Arial" pitchFamily="-107" charset="0"/>
                <a:ea typeface="ＭＳ Ｐゴシック" pitchFamily="-107" charset="-128"/>
                <a:cs typeface="ＭＳ Ｐゴシック" pitchFamily="-107" charset="-128"/>
              </a:rPr>
              <a:t>vertical scale has been compressed so that all three curves can be seen;</a:t>
            </a:r>
          </a:p>
          <a:p>
            <a:r>
              <a:rPr lang="en-US">
                <a:latin typeface="Arial" pitchFamily="-107" charset="0"/>
                <a:ea typeface="ＭＳ Ｐゴシック" pitchFamily="-107" charset="-128"/>
                <a:cs typeface="ＭＳ Ｐゴシック" pitchFamily="-107" charset="-128"/>
              </a:rPr>
              <a:t>the peak intensity for the 12,000-K curve is actually about 1000 times</a:t>
            </a:r>
          </a:p>
          <a:p>
            <a:r>
              <a:rPr lang="en-US">
                <a:latin typeface="Arial" pitchFamily="-107" charset="0"/>
                <a:ea typeface="ＭＳ Ｐゴシック" pitchFamily="-107" charset="-128"/>
                <a:cs typeface="ＭＳ Ｐゴシック" pitchFamily="-107" charset="-128"/>
              </a:rPr>
              <a:t>greater than the peak intensity for the 3000-K curve.</a:t>
            </a: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B1F0BD60-6A35-3149-BEF5-B7B55A57A072}" type="slidenum">
              <a:rPr lang="en-US">
                <a:latin typeface="Times New Roman" pitchFamily="-107" charset="0"/>
              </a:rPr>
              <a:pPr/>
              <a:t>10</a:t>
            </a:fld>
            <a:endParaRPr lang="en-US">
              <a:latin typeface="Times New Roman" pitchFamily="-107"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Figure 5-10 </a:t>
            </a:r>
            <a:r>
              <a:rPr lang="en-US">
                <a:latin typeface="Arial" pitchFamily="-107" charset="0"/>
                <a:ea typeface="ＭＳ Ｐゴシック" pitchFamily="-107" charset="-128"/>
                <a:cs typeface="ＭＳ Ｐゴシック" pitchFamily="-107" charset="-128"/>
              </a:rPr>
              <a:t>An Infrared Portrait </a:t>
            </a:r>
          </a:p>
          <a:p>
            <a:r>
              <a:rPr lang="en-US">
                <a:latin typeface="Arial" pitchFamily="-107" charset="0"/>
                <a:ea typeface="ＭＳ Ｐゴシック" pitchFamily="-107" charset="-128"/>
                <a:cs typeface="ＭＳ Ｐゴシック" pitchFamily="-107" charset="-128"/>
              </a:rPr>
              <a:t>In this image made with a camera sensitive to</a:t>
            </a:r>
          </a:p>
          <a:p>
            <a:r>
              <a:rPr lang="en-US">
                <a:latin typeface="Arial" pitchFamily="-107" charset="0"/>
                <a:ea typeface="ＭＳ Ｐゴシック" pitchFamily="-107" charset="-128"/>
                <a:cs typeface="ＭＳ Ｐゴシック" pitchFamily="-107" charset="-128"/>
              </a:rPr>
              <a:t>infrared radiation, the different colors represent regions of different</a:t>
            </a:r>
          </a:p>
          <a:p>
            <a:r>
              <a:rPr lang="en-US">
                <a:latin typeface="Arial" pitchFamily="-107" charset="0"/>
                <a:ea typeface="ＭＳ Ｐゴシック" pitchFamily="-107" charset="-128"/>
                <a:cs typeface="ＭＳ Ｐゴシック" pitchFamily="-107" charset="-128"/>
              </a:rPr>
              <a:t>temperature. Red areas (like the man’s face) are the warmest and emit</a:t>
            </a:r>
          </a:p>
          <a:p>
            <a:r>
              <a:rPr lang="en-US">
                <a:latin typeface="Arial" pitchFamily="-107" charset="0"/>
                <a:ea typeface="ＭＳ Ｐゴシック" pitchFamily="-107" charset="-128"/>
                <a:cs typeface="ＭＳ Ｐゴシック" pitchFamily="-107" charset="-128"/>
              </a:rPr>
              <a:t>the most infrared light, while blue-green areas (including the man’s hands</a:t>
            </a:r>
          </a:p>
          <a:p>
            <a:r>
              <a:rPr lang="en-US">
                <a:latin typeface="Arial" pitchFamily="-107" charset="0"/>
                <a:ea typeface="ＭＳ Ｐゴシック" pitchFamily="-107" charset="-128"/>
                <a:cs typeface="ＭＳ Ｐゴシック" pitchFamily="-107" charset="-128"/>
              </a:rPr>
              <a:t>and hair) are at the lowest temperatures and emit the least radiation. (Dr.</a:t>
            </a:r>
          </a:p>
          <a:p>
            <a:r>
              <a:rPr lang="en-US">
                <a:latin typeface="Arial" pitchFamily="-107" charset="0"/>
                <a:ea typeface="ＭＳ Ｐゴシック" pitchFamily="-107" charset="-128"/>
                <a:cs typeface="ＭＳ Ｐゴシック" pitchFamily="-107" charset="-128"/>
              </a:rPr>
              <a:t>Arthur Tucker/Photo Researchers)</a:t>
            </a: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9A6831A0-8FC9-5E46-8A3F-FB81E4DFC255}" type="slidenum">
              <a:rPr lang="en-US">
                <a:latin typeface="Times New Roman" pitchFamily="-107" charset="0"/>
              </a:rPr>
              <a:pPr/>
              <a:t>11</a:t>
            </a:fld>
            <a:endParaRPr lang="en-US">
              <a:latin typeface="Times New Roman" pitchFamily="-107"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Figure 5-11  </a:t>
            </a:r>
            <a:r>
              <a:rPr lang="en-US">
                <a:latin typeface="Arial" pitchFamily="-107" charset="0"/>
                <a:ea typeface="ＭＳ Ｐゴシック" pitchFamily="-107" charset="-128"/>
                <a:cs typeface="ＭＳ Ｐゴシック" pitchFamily="-107" charset="-128"/>
              </a:rPr>
              <a:t>Blackbody Curves </a:t>
            </a:r>
          </a:p>
          <a:p>
            <a:r>
              <a:rPr lang="en-US">
                <a:latin typeface="Arial" pitchFamily="-107" charset="0"/>
                <a:ea typeface="ＭＳ Ｐゴシック" pitchFamily="-107" charset="-128"/>
                <a:cs typeface="ＭＳ Ｐゴシック" pitchFamily="-107" charset="-128"/>
              </a:rPr>
              <a:t>Each of these curves shows the intensity of</a:t>
            </a:r>
          </a:p>
          <a:p>
            <a:r>
              <a:rPr lang="en-US">
                <a:latin typeface="Arial" pitchFamily="-107" charset="0"/>
                <a:ea typeface="ＭＳ Ｐゴシック" pitchFamily="-107" charset="-128"/>
                <a:cs typeface="ＭＳ Ｐゴシック" pitchFamily="-107" charset="-128"/>
              </a:rPr>
              <a:t>light at every wavelength that is emitted by a blackbody (an</a:t>
            </a:r>
          </a:p>
          <a:p>
            <a:r>
              <a:rPr lang="en-US">
                <a:latin typeface="Arial" pitchFamily="-107" charset="0"/>
                <a:ea typeface="ＭＳ Ｐゴシック" pitchFamily="-107" charset="-128"/>
                <a:cs typeface="ＭＳ Ｐゴシック" pitchFamily="-107" charset="-128"/>
              </a:rPr>
              <a:t>idealized case of a dense object) at a particular temperature. The</a:t>
            </a:r>
          </a:p>
          <a:p>
            <a:r>
              <a:rPr lang="en-US">
                <a:latin typeface="Arial" pitchFamily="-107" charset="0"/>
                <a:ea typeface="ＭＳ Ｐゴシック" pitchFamily="-107" charset="-128"/>
                <a:cs typeface="ＭＳ Ｐゴシック" pitchFamily="-107" charset="-128"/>
              </a:rPr>
              <a:t>rainbow-colored band shows the range of visible wavelengths. The</a:t>
            </a:r>
          </a:p>
          <a:p>
            <a:r>
              <a:rPr lang="en-US">
                <a:latin typeface="Arial" pitchFamily="-107" charset="0"/>
                <a:ea typeface="ＭＳ Ｐゴシック" pitchFamily="-107" charset="-128"/>
                <a:cs typeface="ＭＳ Ｐゴシック" pitchFamily="-107" charset="-128"/>
              </a:rPr>
              <a:t>vertical scale has been compressed so that all three curves can be seen;</a:t>
            </a:r>
          </a:p>
          <a:p>
            <a:r>
              <a:rPr lang="en-US">
                <a:latin typeface="Arial" pitchFamily="-107" charset="0"/>
                <a:ea typeface="ＭＳ Ｐゴシック" pitchFamily="-107" charset="-128"/>
                <a:cs typeface="ＭＳ Ｐゴシック" pitchFamily="-107" charset="-128"/>
              </a:rPr>
              <a:t>the peak intensity for the 12,000-K curve is actually about 1000 times</a:t>
            </a:r>
          </a:p>
          <a:p>
            <a:r>
              <a:rPr lang="en-US">
                <a:latin typeface="Arial" pitchFamily="-107" charset="0"/>
                <a:ea typeface="ＭＳ Ｐゴシック" pitchFamily="-107" charset="-128"/>
                <a:cs typeface="ＭＳ Ｐゴシック" pitchFamily="-107" charset="-128"/>
              </a:rPr>
              <a:t>greater than the peak intensity for the 3000-K curve.</a:t>
            </a: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32FCAE4A-2D00-D04D-922C-0F7AD76EC2CF}" type="slidenum">
              <a:rPr lang="en-US">
                <a:latin typeface="Times New Roman" pitchFamily="-107" charset="0"/>
              </a:rPr>
              <a:pPr/>
              <a:t>12</a:t>
            </a:fld>
            <a:endParaRPr lang="en-US">
              <a:latin typeface="Times New Roman" pitchFamily="-107"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Figure 5-11  </a:t>
            </a:r>
            <a:r>
              <a:rPr lang="en-US">
                <a:latin typeface="Arial" pitchFamily="-107" charset="0"/>
                <a:ea typeface="ＭＳ Ｐゴシック" pitchFamily="-107" charset="-128"/>
                <a:cs typeface="ＭＳ Ｐゴシック" pitchFamily="-107" charset="-128"/>
              </a:rPr>
              <a:t>Blackbody Curves </a:t>
            </a:r>
          </a:p>
          <a:p>
            <a:r>
              <a:rPr lang="en-US">
                <a:latin typeface="Arial" pitchFamily="-107" charset="0"/>
                <a:ea typeface="ＭＳ Ｐゴシック" pitchFamily="-107" charset="-128"/>
                <a:cs typeface="ＭＳ Ｐゴシック" pitchFamily="-107" charset="-128"/>
              </a:rPr>
              <a:t>Each of these curves shows the intensity of</a:t>
            </a:r>
          </a:p>
          <a:p>
            <a:r>
              <a:rPr lang="en-US">
                <a:latin typeface="Arial" pitchFamily="-107" charset="0"/>
                <a:ea typeface="ＭＳ Ｐゴシック" pitchFamily="-107" charset="-128"/>
                <a:cs typeface="ＭＳ Ｐゴシック" pitchFamily="-107" charset="-128"/>
              </a:rPr>
              <a:t>light at every wavelength that is emitted by a blackbody (an</a:t>
            </a:r>
          </a:p>
          <a:p>
            <a:r>
              <a:rPr lang="en-US">
                <a:latin typeface="Arial" pitchFamily="-107" charset="0"/>
                <a:ea typeface="ＭＳ Ｐゴシック" pitchFamily="-107" charset="-128"/>
                <a:cs typeface="ＭＳ Ｐゴシック" pitchFamily="-107" charset="-128"/>
              </a:rPr>
              <a:t>idealized case of a dense object) at a particular temperature. The</a:t>
            </a:r>
          </a:p>
          <a:p>
            <a:r>
              <a:rPr lang="en-US">
                <a:latin typeface="Arial" pitchFamily="-107" charset="0"/>
                <a:ea typeface="ＭＳ Ｐゴシック" pitchFamily="-107" charset="-128"/>
                <a:cs typeface="ＭＳ Ｐゴシック" pitchFamily="-107" charset="-128"/>
              </a:rPr>
              <a:t>rainbow-colored band shows the range of visible wavelengths. The</a:t>
            </a:r>
          </a:p>
          <a:p>
            <a:r>
              <a:rPr lang="en-US">
                <a:latin typeface="Arial" pitchFamily="-107" charset="0"/>
                <a:ea typeface="ＭＳ Ｐゴシック" pitchFamily="-107" charset="-128"/>
                <a:cs typeface="ＭＳ Ｐゴシック" pitchFamily="-107" charset="-128"/>
              </a:rPr>
              <a:t>vertical scale has been compressed so that all three curves can be seen;</a:t>
            </a:r>
          </a:p>
          <a:p>
            <a:r>
              <a:rPr lang="en-US">
                <a:latin typeface="Arial" pitchFamily="-107" charset="0"/>
                <a:ea typeface="ＭＳ Ｐゴシック" pitchFamily="-107" charset="-128"/>
                <a:cs typeface="ＭＳ Ｐゴシック" pitchFamily="-107" charset="-128"/>
              </a:rPr>
              <a:t>the peak intensity for the 12,000-K curve is actually about 1000 times</a:t>
            </a:r>
          </a:p>
          <a:p>
            <a:r>
              <a:rPr lang="en-US">
                <a:latin typeface="Arial" pitchFamily="-107" charset="0"/>
                <a:ea typeface="ＭＳ Ｐゴシック" pitchFamily="-107" charset="-128"/>
                <a:cs typeface="ＭＳ Ｐゴシック" pitchFamily="-107" charset="-128"/>
              </a:rPr>
              <a:t>greater than the peak intensity for the 3000-K curve.</a:t>
            </a: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C84F72BF-60DA-5344-A7AA-448BFF6053B1}" type="slidenum">
              <a:rPr lang="en-US">
                <a:latin typeface="Times New Roman" pitchFamily="-107" charset="0"/>
              </a:rPr>
              <a:pPr/>
              <a:t>16</a:t>
            </a:fld>
            <a:endParaRPr lang="en-US">
              <a:latin typeface="Times New Roman" pitchFamily="-107"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Figure 5-11  </a:t>
            </a:r>
            <a:r>
              <a:rPr lang="en-US">
                <a:latin typeface="Arial" pitchFamily="-107" charset="0"/>
                <a:ea typeface="ＭＳ Ｐゴシック" pitchFamily="-107" charset="-128"/>
                <a:cs typeface="ＭＳ Ｐゴシック" pitchFamily="-107" charset="-128"/>
              </a:rPr>
              <a:t>Blackbody Curves </a:t>
            </a:r>
          </a:p>
          <a:p>
            <a:r>
              <a:rPr lang="en-US">
                <a:latin typeface="Arial" pitchFamily="-107" charset="0"/>
                <a:ea typeface="ＭＳ Ｐゴシック" pitchFamily="-107" charset="-128"/>
                <a:cs typeface="ＭＳ Ｐゴシック" pitchFamily="-107" charset="-128"/>
              </a:rPr>
              <a:t>Each of these curves shows the intensity of</a:t>
            </a:r>
          </a:p>
          <a:p>
            <a:r>
              <a:rPr lang="en-US">
                <a:latin typeface="Arial" pitchFamily="-107" charset="0"/>
                <a:ea typeface="ＭＳ Ｐゴシック" pitchFamily="-107" charset="-128"/>
                <a:cs typeface="ＭＳ Ｐゴシック" pitchFamily="-107" charset="-128"/>
              </a:rPr>
              <a:t>light at every wavelength that is emitted by a blackbody (an</a:t>
            </a:r>
          </a:p>
          <a:p>
            <a:r>
              <a:rPr lang="en-US">
                <a:latin typeface="Arial" pitchFamily="-107" charset="0"/>
                <a:ea typeface="ＭＳ Ｐゴシック" pitchFamily="-107" charset="-128"/>
                <a:cs typeface="ＭＳ Ｐゴシック" pitchFamily="-107" charset="-128"/>
              </a:rPr>
              <a:t>idealized case of a dense object) at a particular temperature. The</a:t>
            </a:r>
          </a:p>
          <a:p>
            <a:r>
              <a:rPr lang="en-US">
                <a:latin typeface="Arial" pitchFamily="-107" charset="0"/>
                <a:ea typeface="ＭＳ Ｐゴシック" pitchFamily="-107" charset="-128"/>
                <a:cs typeface="ＭＳ Ｐゴシック" pitchFamily="-107" charset="-128"/>
              </a:rPr>
              <a:t>rainbow-colored band shows the range of visible wavelengths. The</a:t>
            </a:r>
          </a:p>
          <a:p>
            <a:r>
              <a:rPr lang="en-US">
                <a:latin typeface="Arial" pitchFamily="-107" charset="0"/>
                <a:ea typeface="ＭＳ Ｐゴシック" pitchFamily="-107" charset="-128"/>
                <a:cs typeface="ＭＳ Ｐゴシック" pitchFamily="-107" charset="-128"/>
              </a:rPr>
              <a:t>vertical scale has been compressed so that all three curves can be seen;</a:t>
            </a:r>
          </a:p>
          <a:p>
            <a:r>
              <a:rPr lang="en-US">
                <a:latin typeface="Arial" pitchFamily="-107" charset="0"/>
                <a:ea typeface="ＭＳ Ｐゴシック" pitchFamily="-107" charset="-128"/>
                <a:cs typeface="ＭＳ Ｐゴシック" pitchFamily="-107" charset="-128"/>
              </a:rPr>
              <a:t>the peak intensity for the 12,000-K curve is actually about 1000 times</a:t>
            </a:r>
          </a:p>
          <a:p>
            <a:r>
              <a:rPr lang="en-US">
                <a:latin typeface="Arial" pitchFamily="-107" charset="0"/>
                <a:ea typeface="ＭＳ Ｐゴシック" pitchFamily="-107" charset="-128"/>
                <a:cs typeface="ＭＳ Ｐゴシック" pitchFamily="-107" charset="-128"/>
              </a:rPr>
              <a:t>greater than the peak intensity for the 3000-K curve.</a:t>
            </a: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4D429F12-9DC7-7A4E-A343-50DD925D6C8D}" type="slidenum">
              <a:rPr lang="en-US">
                <a:latin typeface="Times New Roman" pitchFamily="-107" charset="0"/>
              </a:rPr>
              <a:pPr/>
              <a:t>19</a:t>
            </a:fld>
            <a:endParaRPr lang="en-US">
              <a:latin typeface="Times New Roman" pitchFamily="-107"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Box 5-4</a:t>
            </a:r>
            <a:r>
              <a:rPr lang="en-US">
                <a:latin typeface="Arial" pitchFamily="-107" charset="0"/>
                <a:ea typeface="ＭＳ Ｐゴシック" pitchFamily="-107" charset="-128"/>
                <a:cs typeface="ＭＳ Ｐゴシック" pitchFamily="-107" charset="-128"/>
              </a:rPr>
              <a:t> </a:t>
            </a:r>
            <a:r>
              <a:rPr lang="en-US" b="1">
                <a:latin typeface="Arial" pitchFamily="-107" charset="0"/>
                <a:ea typeface="ＭＳ Ｐゴシック" pitchFamily="-107" charset="-128"/>
                <a:cs typeface="ＭＳ Ｐゴシック" pitchFamily="-107" charset="-128"/>
              </a:rPr>
              <a:t>Light Scattering</a:t>
            </a:r>
          </a:p>
          <a:p>
            <a:r>
              <a:rPr lang="en-US">
                <a:latin typeface="Arial" pitchFamily="-107" charset="0"/>
                <a:ea typeface="ＭＳ Ｐゴシック" pitchFamily="-107" charset="-128"/>
                <a:cs typeface="ＭＳ Ｐゴシック" pitchFamily="-107" charset="-128"/>
              </a:rPr>
              <a:t>a) Why the sky looks blue</a:t>
            </a:r>
          </a:p>
          <a:p>
            <a:endParaRPr lang="en-US">
              <a:latin typeface="Arial" pitchFamily="-107" charset="0"/>
              <a:ea typeface="ＭＳ Ｐゴシック" pitchFamily="-107" charset="-128"/>
              <a:cs typeface="ＭＳ Ｐゴシック" pitchFamily="-107" charset="-128"/>
            </a:endParaRP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843276F0-8C49-8F44-A75B-AB22980262A5}" type="slidenum">
              <a:rPr lang="en-US">
                <a:latin typeface="Times New Roman" pitchFamily="-107" charset="0"/>
              </a:rPr>
              <a:pPr/>
              <a:t>20</a:t>
            </a:fld>
            <a:endParaRPr lang="en-US">
              <a:latin typeface="Times New Roman" pitchFamily="-107" charset="0"/>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Box 5-4</a:t>
            </a:r>
            <a:r>
              <a:rPr lang="en-US">
                <a:latin typeface="Arial" pitchFamily="-107" charset="0"/>
                <a:ea typeface="ＭＳ Ｐゴシック" pitchFamily="-107" charset="-128"/>
                <a:cs typeface="ＭＳ Ｐゴシック" pitchFamily="-107" charset="-128"/>
              </a:rPr>
              <a:t> </a:t>
            </a:r>
            <a:r>
              <a:rPr lang="en-US" b="1">
                <a:latin typeface="Arial" pitchFamily="-107" charset="0"/>
                <a:ea typeface="ＭＳ Ｐゴシック" pitchFamily="-107" charset="-128"/>
                <a:cs typeface="ＭＳ Ｐゴシック" pitchFamily="-107" charset="-128"/>
              </a:rPr>
              <a:t>Light Scattering</a:t>
            </a:r>
          </a:p>
          <a:p>
            <a:r>
              <a:rPr lang="en-US">
                <a:latin typeface="Arial" pitchFamily="-107" charset="0"/>
                <a:ea typeface="ＭＳ Ｐゴシック" pitchFamily="-107" charset="-128"/>
                <a:cs typeface="ＭＳ Ｐゴシック" pitchFamily="-107" charset="-128"/>
              </a:rPr>
              <a:t>(b) Why the setting Sun looks red</a:t>
            </a: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CA1DD338-3A24-5F46-BBA5-42D2EBBEAA28}" type="slidenum">
              <a:rPr lang="en-US">
                <a:latin typeface="Times New Roman" pitchFamily="-107" charset="0"/>
              </a:rPr>
              <a:pPr/>
              <a:t>22</a:t>
            </a:fld>
            <a:endParaRPr lang="en-US">
              <a:latin typeface="Times New Roman" pitchFamily="-107" charset="0"/>
            </a:endParaRPr>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Figure 5-13  </a:t>
            </a:r>
            <a:r>
              <a:rPr lang="en-US">
                <a:latin typeface="Arial" pitchFamily="-107" charset="0"/>
                <a:ea typeface="ＭＳ Ｐゴシック" pitchFamily="-107" charset="-128"/>
                <a:cs typeface="ＭＳ Ｐゴシック" pitchFamily="-107" charset="-128"/>
              </a:rPr>
              <a:t>The Sun’s Spectrum </a:t>
            </a:r>
          </a:p>
          <a:p>
            <a:r>
              <a:rPr lang="en-US">
                <a:latin typeface="Arial" pitchFamily="-107" charset="0"/>
                <a:ea typeface="ＭＳ Ｐゴシック" pitchFamily="-107" charset="-128"/>
                <a:cs typeface="ＭＳ Ｐゴシック" pitchFamily="-107" charset="-128"/>
              </a:rPr>
              <a:t>Numerous dark spectral lines are seen in this</a:t>
            </a:r>
          </a:p>
          <a:p>
            <a:r>
              <a:rPr lang="en-US">
                <a:latin typeface="Arial" pitchFamily="-107" charset="0"/>
                <a:ea typeface="ＭＳ Ｐゴシック" pitchFamily="-107" charset="-128"/>
                <a:cs typeface="ＭＳ Ｐゴシック" pitchFamily="-107" charset="-128"/>
              </a:rPr>
              <a:t>image of the Sun’s spectrum. The spectrum is spread out so much that it</a:t>
            </a:r>
          </a:p>
          <a:p>
            <a:r>
              <a:rPr lang="en-US">
                <a:latin typeface="Arial" pitchFamily="-107" charset="0"/>
                <a:ea typeface="ＭＳ Ｐゴシック" pitchFamily="-107" charset="-128"/>
                <a:cs typeface="ＭＳ Ｐゴシック" pitchFamily="-107" charset="-128"/>
              </a:rPr>
              <a:t>had to be cut into segments to fit on this page. (N. A. Sharp,</a:t>
            </a:r>
          </a:p>
          <a:p>
            <a:r>
              <a:rPr lang="en-US">
                <a:latin typeface="Arial" pitchFamily="-107" charset="0"/>
                <a:ea typeface="ＭＳ Ｐゴシック" pitchFamily="-107" charset="-128"/>
                <a:cs typeface="ＭＳ Ｐゴシック" pitchFamily="-107" charset="-128"/>
              </a:rPr>
              <a:t>NOAO/NSO/Kitt Peak FTS/AURA/NSF)</a:t>
            </a: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708F3B19-9D7A-574C-B36D-7902B30A545F}" type="slidenum">
              <a:rPr lang="en-US">
                <a:latin typeface="Times New Roman" pitchFamily="-107" charset="0"/>
              </a:rPr>
              <a:pPr/>
              <a:t>23</a:t>
            </a:fld>
            <a:endParaRPr lang="en-US">
              <a:latin typeface="Times New Roman" pitchFamily="-107" charset="0"/>
            </a:endParaRPr>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Figure 5-14   </a:t>
            </a:r>
            <a:r>
              <a:rPr lang="en-US">
                <a:latin typeface="Arial" pitchFamily="-107" charset="0"/>
                <a:ea typeface="ＭＳ Ｐゴシック" pitchFamily="-107" charset="-128"/>
                <a:cs typeface="ＭＳ Ｐゴシック" pitchFamily="-107" charset="-128"/>
              </a:rPr>
              <a:t>The Kirchhoff-Bunsen Experiment </a:t>
            </a:r>
          </a:p>
          <a:p>
            <a:r>
              <a:rPr lang="en-US">
                <a:latin typeface="Arial" pitchFamily="-107" charset="0"/>
                <a:ea typeface="ＭＳ Ｐゴシック" pitchFamily="-107" charset="-128"/>
                <a:cs typeface="ＭＳ Ｐゴシック" pitchFamily="-107" charset="-128"/>
              </a:rPr>
              <a:t>In the mid-1850s, Gustav Kirchhoff</a:t>
            </a:r>
          </a:p>
          <a:p>
            <a:r>
              <a:rPr lang="en-US">
                <a:latin typeface="Arial" pitchFamily="-107" charset="0"/>
                <a:ea typeface="ＭＳ Ｐゴシック" pitchFamily="-107" charset="-128"/>
                <a:cs typeface="ＭＳ Ｐゴシック" pitchFamily="-107" charset="-128"/>
              </a:rPr>
              <a:t>and Robert Bunsen discovered that when a chemical substance is heated</a:t>
            </a:r>
          </a:p>
          <a:p>
            <a:r>
              <a:rPr lang="en-US">
                <a:latin typeface="Arial" pitchFamily="-107" charset="0"/>
                <a:ea typeface="ＭＳ Ｐゴシック" pitchFamily="-107" charset="-128"/>
                <a:cs typeface="ＭＳ Ｐゴシック" pitchFamily="-107" charset="-128"/>
              </a:rPr>
              <a:t>and vaporized, the spectrum of the emitted light exhibits a series of</a:t>
            </a:r>
          </a:p>
          <a:p>
            <a:r>
              <a:rPr lang="en-US">
                <a:latin typeface="Arial" pitchFamily="-107" charset="0"/>
                <a:ea typeface="ＭＳ Ｐゴシック" pitchFamily="-107" charset="-128"/>
                <a:cs typeface="ＭＳ Ｐゴシック" pitchFamily="-107" charset="-128"/>
              </a:rPr>
              <a:t>bright spectral lines. They also found that each chemical element</a:t>
            </a:r>
          </a:p>
          <a:p>
            <a:r>
              <a:rPr lang="en-US">
                <a:latin typeface="Arial" pitchFamily="-107" charset="0"/>
                <a:ea typeface="ＭＳ Ｐゴシック" pitchFamily="-107" charset="-128"/>
                <a:cs typeface="ＭＳ Ｐゴシック" pitchFamily="-107" charset="-128"/>
              </a:rPr>
              <a:t>produces its own characteristic pattern of spectral lines. (In an actual</a:t>
            </a:r>
          </a:p>
          <a:p>
            <a:r>
              <a:rPr lang="en-US">
                <a:latin typeface="Arial" pitchFamily="-107" charset="0"/>
                <a:ea typeface="ＭＳ Ｐゴシック" pitchFamily="-107" charset="-128"/>
                <a:cs typeface="ＭＳ Ｐゴシック" pitchFamily="-107" charset="-128"/>
              </a:rPr>
              <a:t>laboratory experiment, lenses would be needed to focus the image of the</a:t>
            </a:r>
          </a:p>
          <a:p>
            <a:r>
              <a:rPr lang="en-US">
                <a:latin typeface="Arial" pitchFamily="-107" charset="0"/>
                <a:ea typeface="ＭＳ Ｐゴシック" pitchFamily="-107" charset="-128"/>
                <a:cs typeface="ＭＳ Ｐゴシック" pitchFamily="-107" charset="-128"/>
              </a:rPr>
              <a:t>slit onto the screen.)</a:t>
            </a: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0F60FE1A-5323-E845-9BDC-7F5F258A2CF8}" type="slidenum">
              <a:rPr lang="en-US">
                <a:latin typeface="Times New Roman" pitchFamily="-107" charset="0"/>
              </a:rPr>
              <a:pPr/>
              <a:t>25</a:t>
            </a:fld>
            <a:endParaRPr lang="en-US">
              <a:latin typeface="Times New Roman" pitchFamily="-107"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xfrm>
            <a:off x="854075" y="4125913"/>
            <a:ext cx="4692650" cy="3910012"/>
          </a:xfrm>
          <a:noFill/>
          <a:ln/>
        </p:spPr>
        <p:txBody>
          <a:bodyPr/>
          <a:lstStyle/>
          <a:p>
            <a:r>
              <a:rPr lang="en-US" dirty="0">
                <a:latin typeface="Arial" pitchFamily="-107" charset="0"/>
                <a:ea typeface="ＭＳ Ｐゴシック" pitchFamily="-107" charset="-128"/>
                <a:cs typeface="ＭＳ Ｐゴシック" pitchFamily="-107" charset="-128"/>
              </a:rPr>
              <a:t>Figure 5-16 Continuous, Absorption Line, and Emission Line Spectra</a:t>
            </a:r>
          </a:p>
          <a:p>
            <a:r>
              <a:rPr lang="en-US" dirty="0">
                <a:latin typeface="Arial" pitchFamily="-107" charset="0"/>
                <a:ea typeface="ＭＳ Ｐゴシック" pitchFamily="-107" charset="-128"/>
                <a:cs typeface="ＭＳ Ｐゴシック" pitchFamily="-107" charset="-128"/>
              </a:rPr>
              <a:t>A hot, opaque body (like a blackbody) emits a continuous spectrum of</a:t>
            </a:r>
          </a:p>
          <a:p>
            <a:r>
              <a:rPr lang="en-US" dirty="0">
                <a:latin typeface="Arial" pitchFamily="-107" charset="0"/>
                <a:ea typeface="ＭＳ Ｐゴシック" pitchFamily="-107" charset="-128"/>
                <a:cs typeface="ＭＳ Ｐゴシック" pitchFamily="-107" charset="-128"/>
              </a:rPr>
              <a:t>light (spectrum a). If this light is passed through a cloud</a:t>
            </a:r>
          </a:p>
          <a:p>
            <a:r>
              <a:rPr lang="en-US" dirty="0">
                <a:latin typeface="Arial" pitchFamily="-107" charset="0"/>
                <a:ea typeface="ＭＳ Ｐゴシック" pitchFamily="-107" charset="-128"/>
                <a:cs typeface="ＭＳ Ｐゴシック" pitchFamily="-107" charset="-128"/>
              </a:rPr>
              <a:t>of a cooler gas, the cloud absorbs light of certain</a:t>
            </a:r>
          </a:p>
          <a:p>
            <a:r>
              <a:rPr lang="en-US" dirty="0">
                <a:latin typeface="Arial" pitchFamily="-107" charset="0"/>
                <a:ea typeface="ＭＳ Ｐゴシック" pitchFamily="-107" charset="-128"/>
                <a:cs typeface="ＭＳ Ｐゴシック" pitchFamily="-107" charset="-128"/>
              </a:rPr>
              <a:t>specific wavelengths, and the spectrum of light that</a:t>
            </a:r>
          </a:p>
          <a:p>
            <a:r>
              <a:rPr lang="en-US" dirty="0">
                <a:latin typeface="Arial" pitchFamily="-107" charset="0"/>
                <a:ea typeface="ＭＳ Ｐゴシック" pitchFamily="-107" charset="-128"/>
                <a:cs typeface="ＭＳ Ｐゴシック" pitchFamily="-107" charset="-128"/>
              </a:rPr>
              <a:t>passes directly through the cloud has dark absorption</a:t>
            </a:r>
          </a:p>
          <a:p>
            <a:r>
              <a:rPr lang="en-US" dirty="0">
                <a:latin typeface="Arial" pitchFamily="-107" charset="0"/>
                <a:ea typeface="ＭＳ Ｐゴシック" pitchFamily="-107" charset="-128"/>
                <a:cs typeface="ＭＳ Ｐゴシック" pitchFamily="-107" charset="-128"/>
              </a:rPr>
              <a:t>lines (spectrum </a:t>
            </a:r>
            <a:r>
              <a:rPr lang="en-US" dirty="0" err="1">
                <a:latin typeface="Arial" pitchFamily="-107" charset="0"/>
                <a:ea typeface="ＭＳ Ｐゴシック" pitchFamily="-107" charset="-128"/>
                <a:cs typeface="ＭＳ Ｐゴシック" pitchFamily="-107" charset="-128"/>
              </a:rPr>
              <a:t>b</a:t>
            </a:r>
            <a:r>
              <a:rPr lang="en-US" dirty="0">
                <a:latin typeface="Arial" pitchFamily="-107" charset="0"/>
                <a:ea typeface="ＭＳ Ｐゴシック" pitchFamily="-107" charset="-128"/>
                <a:cs typeface="ＭＳ Ｐゴシック" pitchFamily="-107" charset="-128"/>
              </a:rPr>
              <a:t>). The cloud does not retain all the</a:t>
            </a:r>
          </a:p>
          <a:p>
            <a:r>
              <a:rPr lang="en-US" dirty="0">
                <a:latin typeface="Arial" pitchFamily="-107" charset="0"/>
                <a:ea typeface="ＭＳ Ｐゴシック" pitchFamily="-107" charset="-128"/>
                <a:cs typeface="ＭＳ Ｐゴシック" pitchFamily="-107" charset="-128"/>
              </a:rPr>
              <a:t>light energy that it absorbs but radiates it outward in</a:t>
            </a:r>
          </a:p>
          <a:p>
            <a:r>
              <a:rPr lang="en-US" dirty="0">
                <a:latin typeface="Arial" pitchFamily="-107" charset="0"/>
                <a:ea typeface="ＭＳ Ｐゴシック" pitchFamily="-107" charset="-128"/>
                <a:cs typeface="ＭＳ Ｐゴシック" pitchFamily="-107" charset="-128"/>
              </a:rPr>
              <a:t>all directions. The spectrum of this reradiated light</a:t>
            </a:r>
          </a:p>
          <a:p>
            <a:r>
              <a:rPr lang="en-US" dirty="0">
                <a:latin typeface="Arial" pitchFamily="-107" charset="0"/>
                <a:ea typeface="ＭＳ Ｐゴシック" pitchFamily="-107" charset="-128"/>
                <a:cs typeface="ＭＳ Ｐゴシック" pitchFamily="-107" charset="-128"/>
              </a:rPr>
              <a:t>contains bright emission lines (spectrum </a:t>
            </a:r>
            <a:r>
              <a:rPr lang="en-US" dirty="0" err="1">
                <a:latin typeface="Arial" pitchFamily="-107" charset="0"/>
                <a:ea typeface="ＭＳ Ｐゴシック" pitchFamily="-107" charset="-128"/>
                <a:cs typeface="ＭＳ Ｐゴシック" pitchFamily="-107" charset="-128"/>
              </a:rPr>
              <a:t>c</a:t>
            </a:r>
            <a:r>
              <a:rPr lang="en-US" dirty="0">
                <a:latin typeface="Arial" pitchFamily="-107" charset="0"/>
                <a:ea typeface="ＭＳ Ｐゴシック" pitchFamily="-107" charset="-128"/>
                <a:cs typeface="ＭＳ Ｐゴシック" pitchFamily="-107" charset="-128"/>
              </a:rPr>
              <a:t>) with exactly</a:t>
            </a:r>
          </a:p>
          <a:p>
            <a:r>
              <a:rPr lang="en-US" dirty="0">
                <a:latin typeface="Arial" pitchFamily="-107" charset="0"/>
                <a:ea typeface="ＭＳ Ｐゴシック" pitchFamily="-107" charset="-128"/>
                <a:cs typeface="ＭＳ Ｐゴシック" pitchFamily="-107" charset="-128"/>
              </a:rPr>
              <a:t>the same wavelengths as the dark absorption lines in</a:t>
            </a:r>
          </a:p>
          <a:p>
            <a:r>
              <a:rPr lang="en-US" dirty="0">
                <a:latin typeface="Arial" pitchFamily="-107" charset="0"/>
                <a:ea typeface="ＭＳ Ｐゴシック" pitchFamily="-107" charset="-128"/>
                <a:cs typeface="ＭＳ Ｐゴシック" pitchFamily="-107" charset="-128"/>
              </a:rPr>
              <a:t>spectrum </a:t>
            </a:r>
            <a:r>
              <a:rPr lang="en-US" dirty="0" err="1">
                <a:latin typeface="Arial" pitchFamily="-107" charset="0"/>
                <a:ea typeface="ＭＳ Ｐゴシック" pitchFamily="-107" charset="-128"/>
                <a:cs typeface="ＭＳ Ｐゴシック" pitchFamily="-107" charset="-128"/>
              </a:rPr>
              <a:t>b</a:t>
            </a:r>
            <a:r>
              <a:rPr lang="en-US" dirty="0">
                <a:latin typeface="Arial" pitchFamily="-107" charset="0"/>
                <a:ea typeface="ＭＳ Ｐゴシック" pitchFamily="-107" charset="-128"/>
                <a:cs typeface="ＭＳ Ｐゴシック" pitchFamily="-107" charset="-128"/>
              </a:rPr>
              <a:t>. The specific wavelengths observed depend</a:t>
            </a:r>
          </a:p>
          <a:p>
            <a:r>
              <a:rPr lang="en-US" dirty="0">
                <a:latin typeface="Arial" pitchFamily="-107" charset="0"/>
                <a:ea typeface="ＭＳ Ｐゴシック" pitchFamily="-107" charset="-128"/>
                <a:cs typeface="ＭＳ Ｐゴシック" pitchFamily="-107" charset="-128"/>
              </a:rPr>
              <a:t>on the chemical composition of the cloud.</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2BE16D2D-6754-6C4C-A1A1-24B226C4CF2D}" type="slidenum">
              <a:rPr lang="en-US">
                <a:latin typeface="Times New Roman" pitchFamily="-107" charset="0"/>
              </a:rPr>
              <a:pPr/>
              <a:t>26</a:t>
            </a:fld>
            <a:endParaRPr lang="en-US">
              <a:latin typeface="Times New Roman" pitchFamily="-107"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Figure 5-12 </a:t>
            </a:r>
            <a:r>
              <a:rPr lang="en-US">
                <a:latin typeface="Arial" pitchFamily="-107" charset="0"/>
                <a:ea typeface="ＭＳ Ｐゴシック" pitchFamily="-107" charset="-128"/>
                <a:cs typeface="ＭＳ Ｐゴシック" pitchFamily="-107" charset="-128"/>
              </a:rPr>
              <a:t>The Sun as a Blackbody </a:t>
            </a:r>
          </a:p>
          <a:p>
            <a:r>
              <a:rPr lang="en-US">
                <a:latin typeface="Arial" pitchFamily="-107" charset="0"/>
                <a:ea typeface="ＭＳ Ｐゴシック" pitchFamily="-107" charset="-128"/>
                <a:cs typeface="ＭＳ Ｐゴシック" pitchFamily="-107" charset="-128"/>
              </a:rPr>
              <a:t>This graph shows that the intensity of sunlight</a:t>
            </a:r>
          </a:p>
          <a:p>
            <a:r>
              <a:rPr lang="en-US">
                <a:latin typeface="Arial" pitchFamily="-107" charset="0"/>
                <a:ea typeface="ＭＳ Ｐゴシック" pitchFamily="-107" charset="-128"/>
                <a:cs typeface="ＭＳ Ｐゴシック" pitchFamily="-107" charset="-128"/>
              </a:rPr>
              <a:t>over a wide range of wavelengths (solid curve) is a remarkably close</a:t>
            </a:r>
          </a:p>
          <a:p>
            <a:r>
              <a:rPr lang="en-US">
                <a:latin typeface="Arial" pitchFamily="-107" charset="0"/>
                <a:ea typeface="ＭＳ Ｐゴシック" pitchFamily="-107" charset="-128"/>
                <a:cs typeface="ＭＳ Ｐゴシック" pitchFamily="-107" charset="-128"/>
              </a:rPr>
              <a:t>match to the intensity of radiation coming from a blackbody at a</a:t>
            </a:r>
          </a:p>
          <a:p>
            <a:r>
              <a:rPr lang="en-US">
                <a:latin typeface="Arial" pitchFamily="-107" charset="0"/>
                <a:ea typeface="ＭＳ Ｐゴシック" pitchFamily="-107" charset="-128"/>
                <a:cs typeface="ＭＳ Ｐゴシック" pitchFamily="-107" charset="-128"/>
              </a:rPr>
              <a:t>temperature of 5800 K (dashed curve). The measurements of the Sun’s</a:t>
            </a:r>
          </a:p>
          <a:p>
            <a:r>
              <a:rPr lang="en-US">
                <a:latin typeface="Arial" pitchFamily="-107" charset="0"/>
                <a:ea typeface="ＭＳ Ｐゴシック" pitchFamily="-107" charset="-128"/>
                <a:cs typeface="ＭＳ Ｐゴシック" pitchFamily="-107" charset="-128"/>
              </a:rPr>
              <a:t>intensity were made above the Earth’s atmosphere (which absorbs and</a:t>
            </a:r>
          </a:p>
          <a:p>
            <a:r>
              <a:rPr lang="en-US">
                <a:latin typeface="Arial" pitchFamily="-107" charset="0"/>
                <a:ea typeface="ＭＳ Ｐゴシック" pitchFamily="-107" charset="-128"/>
                <a:cs typeface="ＭＳ Ｐゴシック" pitchFamily="-107" charset="-128"/>
              </a:rPr>
              <a:t>scatters certain wavelengths of sunlight). It’s not surprising that the</a:t>
            </a:r>
          </a:p>
          <a:p>
            <a:r>
              <a:rPr lang="en-US">
                <a:latin typeface="Arial" pitchFamily="-107" charset="0"/>
                <a:ea typeface="ＭＳ Ｐゴシック" pitchFamily="-107" charset="-128"/>
                <a:cs typeface="ＭＳ Ｐゴシック" pitchFamily="-107" charset="-128"/>
              </a:rPr>
              <a:t>range of visible wavelengths includes the peak of the Sun’s spectrum; the</a:t>
            </a:r>
          </a:p>
          <a:p>
            <a:r>
              <a:rPr lang="en-US">
                <a:latin typeface="Arial" pitchFamily="-107" charset="0"/>
                <a:ea typeface="ＭＳ Ｐゴシック" pitchFamily="-107" charset="-128"/>
                <a:cs typeface="ＭＳ Ｐゴシック" pitchFamily="-107" charset="-128"/>
              </a:rPr>
              <a:t>human eye evolved to take advantage of the most plentiful light available.</a:t>
            </a: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DC7BAD5C-9FAD-2441-9ADF-9D9F6AD8A219}" type="slidenum">
              <a:rPr lang="en-US">
                <a:latin typeface="Times New Roman" pitchFamily="-107" charset="0"/>
              </a:rPr>
              <a:pPr/>
              <a:t>28</a:t>
            </a:fld>
            <a:endParaRPr lang="en-US">
              <a:latin typeface="Times New Roman" pitchFamily="-107"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Figure 5-15 </a:t>
            </a:r>
            <a:r>
              <a:rPr lang="en-US">
                <a:latin typeface="Arial" pitchFamily="-107" charset="0"/>
                <a:ea typeface="ＭＳ Ｐゴシック" pitchFamily="-107" charset="-128"/>
                <a:cs typeface="ＭＳ Ｐゴシック" pitchFamily="-107" charset="-128"/>
              </a:rPr>
              <a:t> Various Spectra </a:t>
            </a:r>
          </a:p>
          <a:p>
            <a:r>
              <a:rPr lang="en-US">
                <a:latin typeface="Arial" pitchFamily="-107" charset="0"/>
                <a:ea typeface="ＭＳ Ｐゴシック" pitchFamily="-107" charset="-128"/>
                <a:cs typeface="ＭＳ Ｐゴシック" pitchFamily="-107" charset="-128"/>
              </a:rPr>
              <a:t>These photographs show the spectra</a:t>
            </a:r>
          </a:p>
          <a:p>
            <a:r>
              <a:rPr lang="en-US">
                <a:latin typeface="Arial" pitchFamily="-107" charset="0"/>
                <a:ea typeface="ＭＳ Ｐゴシック" pitchFamily="-107" charset="-128"/>
                <a:cs typeface="ＭＳ Ｐゴシック" pitchFamily="-107" charset="-128"/>
              </a:rPr>
              <a:t>of different types of gases as measured in a laboratory</a:t>
            </a:r>
          </a:p>
          <a:p>
            <a:r>
              <a:rPr lang="en-US">
                <a:latin typeface="Arial" pitchFamily="-107" charset="0"/>
                <a:ea typeface="ＭＳ Ｐゴシック" pitchFamily="-107" charset="-128"/>
                <a:cs typeface="ＭＳ Ｐゴシック" pitchFamily="-107" charset="-128"/>
              </a:rPr>
              <a:t>on Earth. Each type of gas has a unique spectrum that is</a:t>
            </a:r>
          </a:p>
          <a:p>
            <a:r>
              <a:rPr lang="en-US">
                <a:latin typeface="Arial" pitchFamily="-107" charset="0"/>
                <a:ea typeface="ＭＳ Ｐゴシック" pitchFamily="-107" charset="-128"/>
                <a:cs typeface="ＭＳ Ｐゴシック" pitchFamily="-107" charset="-128"/>
              </a:rPr>
              <a:t>the same wherever in the universe the gas is found.</a:t>
            </a:r>
          </a:p>
          <a:p>
            <a:r>
              <a:rPr lang="en-US">
                <a:latin typeface="Arial" pitchFamily="-107" charset="0"/>
                <a:ea typeface="ＭＳ Ｐゴシック" pitchFamily="-107" charset="-128"/>
                <a:cs typeface="ＭＳ Ｐゴシック" pitchFamily="-107" charset="-128"/>
              </a:rPr>
              <a:t>Water vapor (H</a:t>
            </a:r>
            <a:r>
              <a:rPr lang="en-US" baseline="-25000">
                <a:latin typeface="Arial" pitchFamily="-107" charset="0"/>
                <a:ea typeface="ＭＳ Ｐゴシック" pitchFamily="-107" charset="-128"/>
                <a:cs typeface="ＭＳ Ｐゴシック" pitchFamily="-107" charset="-128"/>
              </a:rPr>
              <a:t>2</a:t>
            </a:r>
            <a:r>
              <a:rPr lang="en-US">
                <a:latin typeface="Arial" pitchFamily="-107" charset="0"/>
                <a:ea typeface="ＭＳ Ｐゴシック" pitchFamily="-107" charset="-128"/>
                <a:cs typeface="ＭＳ Ｐゴシック" pitchFamily="-107" charset="-128"/>
              </a:rPr>
              <a:t>O) is a compound whose molecules are</a:t>
            </a:r>
          </a:p>
          <a:p>
            <a:r>
              <a:rPr lang="en-US">
                <a:latin typeface="Arial" pitchFamily="-107" charset="0"/>
                <a:ea typeface="ＭＳ Ｐゴシック" pitchFamily="-107" charset="-128"/>
                <a:cs typeface="ＭＳ Ｐゴシック" pitchFamily="-107" charset="-128"/>
              </a:rPr>
              <a:t>made up of hydrogen and oxygen atoms; the hydrogen</a:t>
            </a:r>
          </a:p>
          <a:p>
            <a:r>
              <a:rPr lang="en-US">
                <a:latin typeface="Arial" pitchFamily="-107" charset="0"/>
                <a:ea typeface="ＭＳ Ｐゴシック" pitchFamily="-107" charset="-128"/>
                <a:cs typeface="ＭＳ Ｐゴシック" pitchFamily="-107" charset="-128"/>
              </a:rPr>
              <a:t>molecule (H</a:t>
            </a:r>
            <a:r>
              <a:rPr lang="en-US" baseline="-25000">
                <a:latin typeface="Arial" pitchFamily="-107" charset="0"/>
                <a:ea typeface="ＭＳ Ｐゴシック" pitchFamily="-107" charset="-128"/>
                <a:cs typeface="ＭＳ Ｐゴシック" pitchFamily="-107" charset="-128"/>
              </a:rPr>
              <a:t>2</a:t>
            </a:r>
            <a:r>
              <a:rPr lang="en-US">
                <a:latin typeface="Arial" pitchFamily="-107" charset="0"/>
                <a:ea typeface="ＭＳ Ｐゴシック" pitchFamily="-107" charset="-128"/>
                <a:cs typeface="ＭＳ Ｐゴシック" pitchFamily="-107" charset="-128"/>
              </a:rPr>
              <a:t>) is made up of two hydrogen atoms. (Ted</a:t>
            </a:r>
          </a:p>
          <a:p>
            <a:r>
              <a:rPr lang="en-US">
                <a:latin typeface="Arial" pitchFamily="-107" charset="0"/>
                <a:ea typeface="ＭＳ Ｐゴシック" pitchFamily="-107" charset="-128"/>
                <a:cs typeface="ＭＳ Ｐゴシック" pitchFamily="-107" charset="-128"/>
              </a:rPr>
              <a:t>Kinsman/Science Photo Library)</a:t>
            </a: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4A6466C4-908C-9844-8D8E-A7BDE97C1460}" type="slidenum">
              <a:rPr lang="en-US">
                <a:latin typeface="Times New Roman" pitchFamily="-107" charset="0"/>
              </a:rPr>
              <a:pPr/>
              <a:t>29</a:t>
            </a:fld>
            <a:endParaRPr lang="en-US">
              <a:latin typeface="Times New Roman" pitchFamily="-107"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Figure 5-18 </a:t>
            </a:r>
            <a:r>
              <a:rPr lang="en-US">
                <a:latin typeface="Arial" pitchFamily="-107" charset="0"/>
                <a:ea typeface="ＭＳ Ｐゴシック" pitchFamily="-107" charset="-128"/>
                <a:cs typeface="ＭＳ Ｐゴシック" pitchFamily="-107" charset="-128"/>
              </a:rPr>
              <a:t>Analyzing the Composition of a Distant Nebula </a:t>
            </a:r>
          </a:p>
          <a:p>
            <a:r>
              <a:rPr lang="en-US">
                <a:latin typeface="Arial" pitchFamily="-107" charset="0"/>
                <a:ea typeface="ＭＳ Ｐゴシック" pitchFamily="-107" charset="-128"/>
                <a:cs typeface="ＭＳ Ｐゴシック" pitchFamily="-107" charset="-128"/>
              </a:rPr>
              <a:t>The glowing gas cloud in this Hubble Space Telescope image lies</a:t>
            </a:r>
          </a:p>
          <a:p>
            <a:r>
              <a:rPr lang="en-US">
                <a:latin typeface="Arial" pitchFamily="-107" charset="0"/>
                <a:ea typeface="ＭＳ Ｐゴシック" pitchFamily="-107" charset="-128"/>
                <a:cs typeface="ＭＳ Ｐゴシック" pitchFamily="-107" charset="-128"/>
              </a:rPr>
              <a:t>210,000 light-years away in the constellation Tucana (the Toucan). Hot</a:t>
            </a:r>
          </a:p>
          <a:p>
            <a:r>
              <a:rPr lang="en-US">
                <a:latin typeface="Arial" pitchFamily="-107" charset="0"/>
                <a:ea typeface="ＭＳ Ｐゴシック" pitchFamily="-107" charset="-128"/>
                <a:cs typeface="ＭＳ Ｐゴシック" pitchFamily="-107" charset="-128"/>
              </a:rPr>
              <a:t>stars within the nebula emit high-energy, ultraviolet photons, which are</a:t>
            </a:r>
          </a:p>
          <a:p>
            <a:r>
              <a:rPr lang="en-US">
                <a:latin typeface="Arial" pitchFamily="-107" charset="0"/>
                <a:ea typeface="ＭＳ Ｐゴシック" pitchFamily="-107" charset="-128"/>
                <a:cs typeface="ＭＳ Ｐゴシック" pitchFamily="-107" charset="-128"/>
              </a:rPr>
              <a:t>absorbed by the surrounding gas and heat the gas to high temperature.</a:t>
            </a:r>
          </a:p>
          <a:p>
            <a:r>
              <a:rPr lang="en-US">
                <a:latin typeface="Arial" pitchFamily="-107" charset="0"/>
                <a:ea typeface="ＭＳ Ｐゴシック" pitchFamily="-107" charset="-128"/>
                <a:cs typeface="ＭＳ Ｐゴシック" pitchFamily="-107" charset="-128"/>
              </a:rPr>
              <a:t>This heated gas produces light with an emission line spectrum. The</a:t>
            </a:r>
          </a:p>
          <a:p>
            <a:r>
              <a:rPr lang="en-US">
                <a:latin typeface="Arial" pitchFamily="-107" charset="0"/>
                <a:ea typeface="ＭＳ Ｐゴシック" pitchFamily="-107" charset="-128"/>
                <a:cs typeface="ＭＳ Ｐゴシック" pitchFamily="-107" charset="-128"/>
              </a:rPr>
              <a:t>particular wavelength of red light emitted by the nebula is 656 nm,</a:t>
            </a:r>
          </a:p>
          <a:p>
            <a:r>
              <a:rPr lang="en-US">
                <a:latin typeface="Arial" pitchFamily="-107" charset="0"/>
                <a:ea typeface="ＭＳ Ｐゴシック" pitchFamily="-107" charset="-128"/>
                <a:cs typeface="ＭＳ Ｐゴシック" pitchFamily="-107" charset="-128"/>
              </a:rPr>
              <a:t>characteristic of hydrogen gas. (NASA, ESA, and A. Nota, STScI/ESA)</a:t>
            </a: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FE7CE3DC-9D77-EA4F-ACCB-680DE9CE4C43}" type="slidenum">
              <a:rPr lang="en-US">
                <a:latin typeface="Times New Roman" pitchFamily="-107" charset="0"/>
              </a:rPr>
              <a:pPr/>
              <a:t>30</a:t>
            </a:fld>
            <a:endParaRPr lang="en-US">
              <a:latin typeface="Times New Roman" pitchFamily="-107"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xfrm>
            <a:off x="854075" y="4125913"/>
            <a:ext cx="4692650" cy="3910012"/>
          </a:xfrm>
          <a:noFill/>
          <a:ln/>
        </p:spPr>
        <p:txBody>
          <a:bodyPr/>
          <a:lstStyle/>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3E4FBCEE-3E99-9D4F-B6FB-40CE858688F9}" type="slidenum">
              <a:rPr lang="en-US">
                <a:latin typeface="Times New Roman" pitchFamily="-107" charset="0"/>
              </a:rPr>
              <a:pPr/>
              <a:t>31</a:t>
            </a:fld>
            <a:endParaRPr lang="en-US">
              <a:latin typeface="Times New Roman" pitchFamily="-107"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xfrm>
            <a:off x="854075" y="4125913"/>
            <a:ext cx="4692650" cy="3910012"/>
          </a:xfrm>
          <a:noFill/>
          <a:ln/>
        </p:spPr>
        <p:txBody>
          <a:bodyPr/>
          <a:lstStyle/>
          <a:p>
            <a:r>
              <a:rPr lang="en-US" dirty="0">
                <a:latin typeface="Arial" pitchFamily="-107" charset="0"/>
                <a:ea typeface="ＭＳ Ｐゴシック" pitchFamily="-107" charset="-128"/>
                <a:cs typeface="ＭＳ Ｐゴシック" pitchFamily="-107" charset="-128"/>
              </a:rPr>
              <a:t>Figure 5-17 Iron in the Sun </a:t>
            </a:r>
          </a:p>
          <a:p>
            <a:r>
              <a:rPr lang="en-US" dirty="0">
                <a:latin typeface="Arial" pitchFamily="-107" charset="0"/>
                <a:ea typeface="ＭＳ Ｐゴシック" pitchFamily="-107" charset="-128"/>
                <a:cs typeface="ＭＳ Ｐゴシック" pitchFamily="-107" charset="-128"/>
              </a:rPr>
              <a:t>The upper part of this figure is a portion of the Sun’s</a:t>
            </a:r>
          </a:p>
          <a:p>
            <a:r>
              <a:rPr lang="en-US" dirty="0">
                <a:latin typeface="Arial" pitchFamily="-107" charset="0"/>
                <a:ea typeface="ＭＳ Ｐゴシック" pitchFamily="-107" charset="-128"/>
                <a:cs typeface="ＭＳ Ｐゴシック" pitchFamily="-107" charset="-128"/>
              </a:rPr>
              <a:t>spectrum at violet wavelengths, showing numerous dark absorption lines.</a:t>
            </a:r>
          </a:p>
          <a:p>
            <a:r>
              <a:rPr lang="en-US" dirty="0">
                <a:latin typeface="Arial" pitchFamily="-107" charset="0"/>
                <a:ea typeface="ＭＳ Ｐゴシック" pitchFamily="-107" charset="-128"/>
                <a:cs typeface="ＭＳ Ｐゴシック" pitchFamily="-107" charset="-128"/>
              </a:rPr>
              <a:t>The lower part of the figure is a corresponding portion of the emission</a:t>
            </a:r>
          </a:p>
          <a:p>
            <a:r>
              <a:rPr lang="en-US" dirty="0">
                <a:latin typeface="Arial" pitchFamily="-107" charset="0"/>
                <a:ea typeface="ＭＳ Ｐゴシック" pitchFamily="-107" charset="-128"/>
                <a:cs typeface="ＭＳ Ｐゴシック" pitchFamily="-107" charset="-128"/>
              </a:rPr>
              <a:t>line spectrum of vaporized iron. The iron lines coincide with some of the</a:t>
            </a:r>
          </a:p>
          <a:p>
            <a:r>
              <a:rPr lang="en-US" dirty="0">
                <a:latin typeface="Arial" pitchFamily="-107" charset="0"/>
                <a:ea typeface="ＭＳ Ｐゴシック" pitchFamily="-107" charset="-128"/>
                <a:cs typeface="ＭＳ Ｐゴシック" pitchFamily="-107" charset="-128"/>
              </a:rPr>
              <a:t>solar lines, which proves that there is some iron (albeit a relatively small</a:t>
            </a:r>
          </a:p>
          <a:p>
            <a:r>
              <a:rPr lang="en-US" dirty="0">
                <a:latin typeface="Arial" pitchFamily="-107" charset="0"/>
                <a:ea typeface="ＭＳ Ｐゴシック" pitchFamily="-107" charset="-128"/>
                <a:cs typeface="ＭＳ Ｐゴシック" pitchFamily="-107" charset="-128"/>
              </a:rPr>
              <a:t>amount) in the Sun’s atmosphere. (Carnegie Observatories)</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EC91F6EC-B775-AE49-8D1A-9A135D2BB96F}" type="slidenum">
              <a:rPr lang="en-US">
                <a:latin typeface="Times New Roman" pitchFamily="-107" charset="0"/>
              </a:rPr>
              <a:pPr/>
              <a:t>32</a:t>
            </a:fld>
            <a:endParaRPr lang="en-US">
              <a:latin typeface="Times New Roman" pitchFamily="-107"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xfrm>
            <a:off x="854075" y="4125913"/>
            <a:ext cx="4692650" cy="3910012"/>
          </a:xfrm>
          <a:noFill/>
          <a:ln/>
        </p:spPr>
        <p:txBody>
          <a:bodyPr/>
          <a:lstStyle/>
          <a:p>
            <a:r>
              <a:rPr lang="en-US" b="1">
                <a:latin typeface="Arial" pitchFamily="-107" charset="0"/>
                <a:ea typeface="ＭＳ Ｐゴシック" pitchFamily="-107" charset="-128"/>
                <a:cs typeface="ＭＳ Ｐゴシック" pitchFamily="-107" charset="-128"/>
              </a:rPr>
              <a:t>Box 5-5</a:t>
            </a:r>
            <a:r>
              <a:rPr lang="en-US">
                <a:latin typeface="Arial" pitchFamily="-107" charset="0"/>
                <a:ea typeface="ＭＳ Ｐゴシック" pitchFamily="-107" charset="-128"/>
                <a:cs typeface="ＭＳ Ｐゴシック" pitchFamily="-107" charset="-128"/>
              </a:rPr>
              <a:t>  </a:t>
            </a:r>
            <a:r>
              <a:rPr lang="en-US" b="1">
                <a:latin typeface="Arial" pitchFamily="-107" charset="0"/>
                <a:ea typeface="ＭＳ Ｐゴシック" pitchFamily="-107" charset="-128"/>
                <a:cs typeface="ＭＳ Ｐゴシック" pitchFamily="-107" charset="-128"/>
              </a:rPr>
              <a:t>Atoms, the Periodic Table, and Isotopes</a:t>
            </a:r>
            <a:endParaRPr lang="en-US">
              <a:latin typeface="Arial" pitchFamily="-107" charset="0"/>
              <a:ea typeface="ＭＳ Ｐゴシック" pitchFamily="-107" charset="-128"/>
              <a:cs typeface="ＭＳ Ｐゴシック" pitchFamily="-107" charset="-128"/>
            </a:endParaRPr>
          </a:p>
          <a:p>
            <a:r>
              <a:rPr lang="en-US">
                <a:latin typeface="Arial" pitchFamily="-107" charset="0"/>
                <a:ea typeface="ＭＳ Ｐゴシック" pitchFamily="-107" charset="-128"/>
                <a:cs typeface="ＭＳ Ｐゴシック" pitchFamily="-107" charset="-128"/>
              </a:rPr>
              <a:t>The number of protons in an atom’s nucleus is the </a:t>
            </a:r>
            <a:r>
              <a:rPr lang="en-US" b="1">
                <a:latin typeface="Arial" pitchFamily="-107" charset="0"/>
                <a:ea typeface="ＭＳ Ｐゴシック" pitchFamily="-107" charset="-128"/>
                <a:cs typeface="ＭＳ Ｐゴシック" pitchFamily="-107" charset="-128"/>
              </a:rPr>
              <a:t>atomic</a:t>
            </a:r>
          </a:p>
          <a:p>
            <a:r>
              <a:rPr lang="en-US" b="1">
                <a:latin typeface="Arial" pitchFamily="-107" charset="0"/>
                <a:ea typeface="ＭＳ Ｐゴシック" pitchFamily="-107" charset="-128"/>
                <a:cs typeface="ＭＳ Ｐゴシック" pitchFamily="-107" charset="-128"/>
              </a:rPr>
              <a:t>number </a:t>
            </a:r>
            <a:r>
              <a:rPr lang="en-US">
                <a:latin typeface="Arial" pitchFamily="-107" charset="0"/>
                <a:ea typeface="ＭＳ Ｐゴシック" pitchFamily="-107" charset="-128"/>
                <a:cs typeface="ＭＳ Ｐゴシック" pitchFamily="-107" charset="-128"/>
              </a:rPr>
              <a:t>for that particular element. The chemical elements are</a:t>
            </a:r>
          </a:p>
          <a:p>
            <a:r>
              <a:rPr lang="en-US">
                <a:latin typeface="Arial" pitchFamily="-107" charset="0"/>
                <a:ea typeface="ＭＳ Ｐゴシック" pitchFamily="-107" charset="-128"/>
                <a:cs typeface="ＭＳ Ｐゴシック" pitchFamily="-107" charset="-128"/>
              </a:rPr>
              <a:t>most conveniently listed in the form of a </a:t>
            </a:r>
            <a:r>
              <a:rPr lang="en-US" b="1">
                <a:latin typeface="Arial" pitchFamily="-107" charset="0"/>
                <a:ea typeface="ＭＳ Ｐゴシック" pitchFamily="-107" charset="-128"/>
                <a:cs typeface="ＭＳ Ｐゴシック" pitchFamily="-107" charset="-128"/>
              </a:rPr>
              <a:t>periodic table </a:t>
            </a:r>
            <a:r>
              <a:rPr lang="en-US">
                <a:latin typeface="Arial" pitchFamily="-107" charset="0"/>
                <a:ea typeface="ＭＳ Ｐゴシック" pitchFamily="-107" charset="-128"/>
                <a:cs typeface="ＭＳ Ｐゴシック" pitchFamily="-107" charset="-128"/>
              </a:rPr>
              <a:t>(shown</a:t>
            </a:r>
          </a:p>
          <a:p>
            <a:r>
              <a:rPr lang="en-US">
                <a:latin typeface="Arial" pitchFamily="-107" charset="0"/>
                <a:ea typeface="ＭＳ Ｐゴシック" pitchFamily="-107" charset="-128"/>
                <a:cs typeface="ＭＳ Ｐゴシック" pitchFamily="-107" charset="-128"/>
              </a:rPr>
              <a:t>in the figure). Elements are arranged in the periodic table in</a:t>
            </a:r>
          </a:p>
          <a:p>
            <a:r>
              <a:rPr lang="en-US">
                <a:latin typeface="Arial" pitchFamily="-107" charset="0"/>
                <a:ea typeface="ＭＳ Ｐゴシック" pitchFamily="-107" charset="-128"/>
                <a:cs typeface="ＭＳ Ｐゴシック" pitchFamily="-107" charset="-128"/>
              </a:rPr>
              <a:t>order of increasing atomic number. With only a few exceptions,</a:t>
            </a:r>
          </a:p>
          <a:p>
            <a:r>
              <a:rPr lang="en-US">
                <a:latin typeface="Arial" pitchFamily="-107" charset="0"/>
                <a:ea typeface="ＭＳ Ｐゴシック" pitchFamily="-107" charset="-128"/>
                <a:cs typeface="ＭＳ Ｐゴシック" pitchFamily="-107" charset="-128"/>
              </a:rPr>
              <a:t>this sequence also corresponds to increasing average</a:t>
            </a:r>
          </a:p>
          <a:p>
            <a:r>
              <a:rPr lang="en-US">
                <a:latin typeface="Arial" pitchFamily="-107" charset="0"/>
                <a:ea typeface="ＭＳ Ｐゴシック" pitchFamily="-107" charset="-128"/>
                <a:cs typeface="ＭＳ Ｐゴシック" pitchFamily="-107" charset="-128"/>
              </a:rPr>
              <a:t>mass of the atoms of the elements. Thus, hydrogen (symbol</a:t>
            </a:r>
          </a:p>
          <a:p>
            <a:r>
              <a:rPr lang="en-US">
                <a:latin typeface="Arial" pitchFamily="-107" charset="0"/>
                <a:ea typeface="ＭＳ Ｐゴシック" pitchFamily="-107" charset="-128"/>
                <a:cs typeface="ＭＳ Ｐゴシック" pitchFamily="-107" charset="-128"/>
              </a:rPr>
              <a:t>H), with atomic number 1, is the lightest element. Iron (symbol</a:t>
            </a:r>
          </a:p>
          <a:p>
            <a:r>
              <a:rPr lang="en-US">
                <a:latin typeface="Arial" pitchFamily="-107" charset="0"/>
                <a:ea typeface="ＭＳ Ｐゴシック" pitchFamily="-107" charset="-128"/>
                <a:cs typeface="ＭＳ Ｐゴシック" pitchFamily="-107" charset="-128"/>
              </a:rPr>
              <a:t>Fe) has atomic number 26 and is a relatively heavy</a:t>
            </a:r>
          </a:p>
          <a:p>
            <a:r>
              <a:rPr lang="en-US">
                <a:latin typeface="Arial" pitchFamily="-107" charset="0"/>
                <a:ea typeface="ＭＳ Ｐゴシック" pitchFamily="-107" charset="-128"/>
                <a:cs typeface="ＭＳ Ｐゴシック" pitchFamily="-107" charset="-128"/>
              </a:rPr>
              <a:t>element.</a:t>
            </a:r>
          </a:p>
          <a:p>
            <a:r>
              <a:rPr lang="en-US">
                <a:latin typeface="Arial" pitchFamily="-107" charset="0"/>
                <a:ea typeface="ＭＳ Ｐゴシック" pitchFamily="-107" charset="-128"/>
                <a:cs typeface="ＭＳ Ｐゴシック" pitchFamily="-107" charset="-128"/>
              </a:rPr>
              <a:t>All the elements listed in a single vertical column of the</a:t>
            </a:r>
          </a:p>
          <a:p>
            <a:r>
              <a:rPr lang="en-US">
                <a:latin typeface="Arial" pitchFamily="-107" charset="0"/>
                <a:ea typeface="ＭＳ Ｐゴシック" pitchFamily="-107" charset="-128"/>
                <a:cs typeface="ＭＳ Ｐゴシック" pitchFamily="-107" charset="-128"/>
              </a:rPr>
              <a:t>periodic table have similar chemical properties. For example,</a:t>
            </a:r>
          </a:p>
          <a:p>
            <a:r>
              <a:rPr lang="en-US">
                <a:latin typeface="Arial" pitchFamily="-107" charset="0"/>
                <a:ea typeface="ＭＳ Ｐゴシック" pitchFamily="-107" charset="-128"/>
                <a:cs typeface="ＭＳ Ｐゴシック" pitchFamily="-107" charset="-128"/>
              </a:rPr>
              <a:t>the elements in the far right column are all gases under the</a:t>
            </a:r>
          </a:p>
          <a:p>
            <a:r>
              <a:rPr lang="en-US">
                <a:latin typeface="Arial" pitchFamily="-107" charset="0"/>
                <a:ea typeface="ＭＳ Ｐゴシック" pitchFamily="-107" charset="-128"/>
                <a:cs typeface="ＭＳ Ｐゴシック" pitchFamily="-107" charset="-128"/>
              </a:rPr>
              <a:t>conditions of temperature and pressure found at the Earth’s</a:t>
            </a:r>
          </a:p>
          <a:p>
            <a:r>
              <a:rPr lang="en-US">
                <a:latin typeface="Arial" pitchFamily="-107" charset="0"/>
                <a:ea typeface="ＭＳ Ｐゴシック" pitchFamily="-107" charset="-128"/>
                <a:cs typeface="ＭＳ Ｐゴシック" pitchFamily="-107" charset="-128"/>
              </a:rPr>
              <a:t>surface, and they are all very reluctant to react chemically with</a:t>
            </a:r>
          </a:p>
          <a:p>
            <a:r>
              <a:rPr lang="en-US">
                <a:latin typeface="Arial" pitchFamily="-107" charset="0"/>
                <a:ea typeface="ＭＳ Ｐゴシック" pitchFamily="-107" charset="-128"/>
                <a:cs typeface="ＭＳ Ｐゴシック" pitchFamily="-107" charset="-128"/>
              </a:rPr>
              <a:t>other elements.</a:t>
            </a:r>
          </a:p>
          <a:p>
            <a:endParaRPr lang="en-US">
              <a:latin typeface="Arial" pitchFamily="-107" charset="0"/>
              <a:ea typeface="ＭＳ Ｐゴシック" pitchFamily="-107" charset="-128"/>
              <a:cs typeface="ＭＳ Ｐゴシック" pitchFamily="-107" charset="-128"/>
            </a:endParaRPr>
          </a:p>
          <a:p>
            <a:endParaRPr lang="en-US">
              <a:latin typeface="Arial" pitchFamily="-107" charset="0"/>
              <a:ea typeface="ＭＳ Ｐゴシック" pitchFamily="-107" charset="-128"/>
              <a:cs typeface="ＭＳ Ｐゴシック" pitchFamily="-107"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6BA04F8-53F1-E842-9F3C-5E112551282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946CE3B-9FC8-FA41-92AC-4B728038E000}"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9701222-87C4-694B-9E8B-6BFC83D8F544}"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5B10FC3-7341-B143-9831-E913C7C31519}"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5860D66E-42F6-6B44-9247-F3FDFE0C007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2EF1BE7D-3C1E-5242-ACC9-50201A825FD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7FFD088-026E-424C-81E4-0D9518B9F12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AA52251-3765-B747-9FCE-7E740B81B5F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4628550-09ED-F544-BA79-01BA5350F13B}"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54948A0-CDA0-B646-B2FA-6276BEFE5A5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5657516-8578-F642-A906-62607909B6A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9E3AE3A-FDB2-244F-B764-382A56BB0FF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4" Type="http://schemas.openxmlformats.org/officeDocument/2006/relationships/image" Target="../media/image1.jpeg"/><Relationship Id="rId4" Type="http://schemas.openxmlformats.org/officeDocument/2006/relationships/slideLayout" Target="../slideLayouts/slideLayout4.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 Type="http://schemas.openxmlformats.org/officeDocument/2006/relationships/slideLayout" Target="../slideLayouts/slideLayout1.xml"/><Relationship Id="rId6" Type="http://schemas.openxmlformats.org/officeDocument/2006/relationships/slideLayout" Target="../slideLayouts/slideLayout6.xml"/><Relationship Id="rId8" Type="http://schemas.openxmlformats.org/officeDocument/2006/relationships/slideLayout" Target="../slideLayouts/slideLayout8.xml"/><Relationship Id="rId13" Type="http://schemas.openxmlformats.org/officeDocument/2006/relationships/theme" Target="../theme/theme1.xml"/><Relationship Id="rId10" Type="http://schemas.openxmlformats.org/officeDocument/2006/relationships/slideLayout" Target="../slideLayouts/slideLayout10.xml"/><Relationship Id="rId5" Type="http://schemas.openxmlformats.org/officeDocument/2006/relationships/slideLayout" Target="../slideLayouts/slideLayout5.xml"/><Relationship Id="rId12" Type="http://schemas.openxmlformats.org/officeDocument/2006/relationships/slideLayout" Target="../slideLayouts/slideLayout12.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blipFill dpi="0" rotWithShape="0">
          <a:blip r:embed="rId14"/>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a:defRPr/>
            </a:pPr>
            <a:fld id="{AB3DE824-61E9-C647-9C16-B38480BD49E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ＭＳ Ｐゴシック" charset="-128"/>
          <a:cs typeface="ＭＳ Ｐゴシック" charset="-128"/>
        </a:defRPr>
      </a:lvl1pPr>
      <a:lvl2pPr algn="ctr" rtl="0" eaLnBrk="0" fontAlgn="base" hangingPunct="0">
        <a:spcBef>
          <a:spcPct val="0"/>
        </a:spcBef>
        <a:spcAft>
          <a:spcPct val="0"/>
        </a:spcAft>
        <a:defRPr sz="4400">
          <a:solidFill>
            <a:schemeClr val="tx2"/>
          </a:solidFill>
          <a:latin typeface="Times New Roman" charset="0"/>
          <a:ea typeface="ＭＳ Ｐゴシック" charset="-128"/>
          <a:cs typeface="ＭＳ Ｐゴシック" charset="-128"/>
        </a:defRPr>
      </a:lvl2pPr>
      <a:lvl3pPr algn="ctr" rtl="0" eaLnBrk="0" fontAlgn="base" hangingPunct="0">
        <a:spcBef>
          <a:spcPct val="0"/>
        </a:spcBef>
        <a:spcAft>
          <a:spcPct val="0"/>
        </a:spcAft>
        <a:defRPr sz="4400">
          <a:solidFill>
            <a:schemeClr val="tx2"/>
          </a:solidFill>
          <a:latin typeface="Times New Roman" charset="0"/>
          <a:ea typeface="ＭＳ Ｐゴシック" charset="-128"/>
          <a:cs typeface="ＭＳ Ｐゴシック" charset="-128"/>
        </a:defRPr>
      </a:lvl3pPr>
      <a:lvl4pPr algn="ctr" rtl="0" eaLnBrk="0" fontAlgn="base" hangingPunct="0">
        <a:spcBef>
          <a:spcPct val="0"/>
        </a:spcBef>
        <a:spcAft>
          <a:spcPct val="0"/>
        </a:spcAft>
        <a:defRPr sz="4400">
          <a:solidFill>
            <a:schemeClr val="tx2"/>
          </a:solidFill>
          <a:latin typeface="Times New Roman" charset="0"/>
          <a:ea typeface="ＭＳ Ｐゴシック" charset="-128"/>
          <a:cs typeface="ＭＳ Ｐゴシック" charset="-128"/>
        </a:defRPr>
      </a:lvl4pPr>
      <a:lvl5pPr algn="ctr" rtl="0" eaLnBrk="0" fontAlgn="base" hangingPunct="0">
        <a:spcBef>
          <a:spcPct val="0"/>
        </a:spcBef>
        <a:spcAft>
          <a:spcPct val="0"/>
        </a:spcAft>
        <a:defRPr sz="4400">
          <a:solidFill>
            <a:schemeClr val="tx2"/>
          </a:solidFill>
          <a:latin typeface="Times New Roman" charset="0"/>
          <a:ea typeface="ＭＳ Ｐゴシック" charset="-128"/>
          <a:cs typeface="ＭＳ Ｐゴシック" charset="-128"/>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ＭＳ Ｐゴシック" charset="-128"/>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ea typeface="ＭＳ Ｐゴシック" charset="-128"/>
        </a:defRPr>
      </a:lvl6pPr>
      <a:lvl7pPr marL="2971800" indent="-228600" algn="l" rtl="0" fontAlgn="base">
        <a:spcBef>
          <a:spcPct val="20000"/>
        </a:spcBef>
        <a:spcAft>
          <a:spcPct val="0"/>
        </a:spcAft>
        <a:buChar char="»"/>
        <a:defRPr sz="2000">
          <a:solidFill>
            <a:schemeClr val="tx1"/>
          </a:solidFill>
          <a:latin typeface="+mn-lt"/>
          <a:ea typeface="ＭＳ Ｐゴシック" charset="-128"/>
        </a:defRPr>
      </a:lvl7pPr>
      <a:lvl8pPr marL="3429000" indent="-228600" algn="l" rtl="0" fontAlgn="base">
        <a:spcBef>
          <a:spcPct val="20000"/>
        </a:spcBef>
        <a:spcAft>
          <a:spcPct val="0"/>
        </a:spcAft>
        <a:buChar char="»"/>
        <a:defRPr sz="2000">
          <a:solidFill>
            <a:schemeClr val="tx1"/>
          </a:solidFill>
          <a:latin typeface="+mn-lt"/>
          <a:ea typeface="ＭＳ Ｐゴシック" charset="-128"/>
        </a:defRPr>
      </a:lvl8pPr>
      <a:lvl9pPr marL="3886200" indent="-228600" algn="l" rtl="0" fontAlgn="base">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3"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3"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3"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6" Type="http://schemas.openxmlformats.org/officeDocument/2006/relationships/oleObject" Target="../embeddings/Microsoft_Equation2.bin"/><Relationship Id="rId4" Type="http://schemas.openxmlformats.org/officeDocument/2006/relationships/image" Target="../media/image3.jpeg"/><Relationship Id="rId1" Type="http://schemas.openxmlformats.org/officeDocument/2006/relationships/vmlDrawing" Target="../drawings/vmlDrawing1.vml"/><Relationship Id="rId2" Type="http://schemas.openxmlformats.org/officeDocument/2006/relationships/slideLayout" Target="../slideLayouts/slideLayout7.xml"/><Relationship Id="rId3" Type="http://schemas.openxmlformats.org/officeDocument/2006/relationships/notesSlide" Target="../notesSlides/notesSlide6.xml"/><Relationship Id="rId5" Type="http://schemas.openxmlformats.org/officeDocument/2006/relationships/oleObject" Target="../embeddings/Microsoft_Equation1.bin"/></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3"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3"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6" Type="http://schemas.openxmlformats.org/officeDocument/2006/relationships/oleObject" Target="../embeddings/Microsoft_Equation5.bin"/><Relationship Id="rId4" Type="http://schemas.openxmlformats.org/officeDocument/2006/relationships/oleObject" Target="../embeddings/Microsoft_Equation3.bin"/><Relationship Id="rId1" Type="http://schemas.openxmlformats.org/officeDocument/2006/relationships/vmlDrawing" Target="../drawings/vmlDrawing2.vml"/><Relationship Id="rId2" Type="http://schemas.openxmlformats.org/officeDocument/2006/relationships/slideLayout" Target="../slideLayouts/slideLayout7.xml"/><Relationship Id="rId3" Type="http://schemas.openxmlformats.org/officeDocument/2006/relationships/notesSlide" Target="../notesSlides/notesSlide10.xml"/><Relationship Id="rId5" Type="http://schemas.openxmlformats.org/officeDocument/2006/relationships/oleObject" Target="../embeddings/Microsoft_Equation4.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3" Type="http://schemas.openxmlformats.org/officeDocument/2006/relationships/image" Target="../media/image1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3" Type="http://schemas.openxmlformats.org/officeDocument/2006/relationships/image" Target="../media/image1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3" Type="http://schemas.openxmlformats.org/officeDocument/2006/relationships/image" Target="../media/image1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3" Type="http://schemas.openxmlformats.org/officeDocument/2006/relationships/image" Target="../media/image1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3" Type="http://schemas.openxmlformats.org/officeDocument/2006/relationships/image" Target="../media/image1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3" Type="http://schemas.openxmlformats.org/officeDocument/2006/relationships/image" Target="../media/image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6" Type="http://schemas.openxmlformats.org/officeDocument/2006/relationships/image" Target="../media/image22.jpeg"/><Relationship Id="rId4" Type="http://schemas.openxmlformats.org/officeDocument/2006/relationships/image" Target="../media/image20.jpeg"/><Relationship Id="rId1" Type="http://schemas.openxmlformats.org/officeDocument/2006/relationships/slideLayout" Target="../slideLayouts/slideLayout7.xml"/><Relationship Id="rId2" Type="http://schemas.openxmlformats.org/officeDocument/2006/relationships/image" Target="../media/image19.png"/><Relationship Id="rId3" Type="http://schemas.openxmlformats.org/officeDocument/2006/relationships/image" Target="../media/image18.jpeg"/><Relationship Id="rId5" Type="http://schemas.openxmlformats.org/officeDocument/2006/relationships/image" Target="../media/image21.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3"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3" Type="http://schemas.openxmlformats.org/officeDocument/2006/relationships/image" Target="../media/image2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3" Type="http://schemas.openxmlformats.org/officeDocument/2006/relationships/image" Target="../media/image2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3" Type="http://schemas.openxmlformats.org/officeDocument/2006/relationships/image" Target="../media/image2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3"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b="1" dirty="0" smtClean="0">
                <a:solidFill>
                  <a:srgbClr val="FF3300"/>
                </a:solidFill>
                <a:ea typeface="ＭＳ Ｐゴシック" pitchFamily="-107" charset="-128"/>
                <a:cs typeface="ＭＳ Ｐゴシック" pitchFamily="-107" charset="-128"/>
              </a:rPr>
              <a:t>Astronomy 1 – Winter </a:t>
            </a:r>
            <a:r>
              <a:rPr lang="en-US" b="1" dirty="0" smtClean="0">
                <a:solidFill>
                  <a:srgbClr val="FF3300"/>
                </a:solidFill>
                <a:ea typeface="ＭＳ Ｐゴシック" pitchFamily="-107" charset="-128"/>
                <a:cs typeface="ＭＳ Ｐゴシック" pitchFamily="-107" charset="-128"/>
              </a:rPr>
              <a:t>2011</a:t>
            </a:r>
            <a:endParaRPr lang="en-US" dirty="0" smtClean="0">
              <a:ea typeface="ＭＳ Ｐゴシック" pitchFamily="-107" charset="-128"/>
              <a:cs typeface="ＭＳ Ｐゴシック" pitchFamily="-107" charset="-128"/>
            </a:endParaRPr>
          </a:p>
        </p:txBody>
      </p:sp>
      <p:sp>
        <p:nvSpPr>
          <p:cNvPr id="15363" name="Text Box 6"/>
          <p:cNvSpPr txBox="1">
            <a:spLocks noChangeArrowheads="1"/>
          </p:cNvSpPr>
          <p:nvPr/>
        </p:nvSpPr>
        <p:spPr bwMode="auto">
          <a:xfrm>
            <a:off x="5410200" y="6396038"/>
            <a:ext cx="3617547" cy="461665"/>
          </a:xfrm>
          <a:prstGeom prst="rect">
            <a:avLst/>
          </a:prstGeom>
          <a:noFill/>
          <a:ln w="9525">
            <a:noFill/>
            <a:miter lim="800000"/>
            <a:headEnd/>
            <a:tailEnd/>
          </a:ln>
        </p:spPr>
        <p:txBody>
          <a:bodyPr wrap="none">
            <a:prstTxWarp prst="textNoShape">
              <a:avLst/>
            </a:prstTxWarp>
            <a:spAutoFit/>
          </a:bodyPr>
          <a:lstStyle/>
          <a:p>
            <a:r>
              <a:rPr lang="en-US" dirty="0"/>
              <a:t> Lecture</a:t>
            </a:r>
            <a:r>
              <a:rPr lang="en-US" dirty="0" smtClean="0"/>
              <a:t> 7; </a:t>
            </a:r>
            <a:r>
              <a:rPr lang="en-US" dirty="0"/>
              <a:t>January</a:t>
            </a:r>
            <a:r>
              <a:rPr lang="en-US" dirty="0" smtClean="0"/>
              <a:t> </a:t>
            </a:r>
            <a:r>
              <a:rPr lang="en-US" dirty="0" smtClean="0"/>
              <a:t>19</a:t>
            </a:r>
            <a:r>
              <a:rPr lang="en-US" dirty="0" smtClean="0"/>
              <a:t> 2011</a:t>
            </a:r>
            <a:endParaRPr lang="en-US" dirty="0"/>
          </a:p>
        </p:txBody>
      </p:sp>
      <p:pic>
        <p:nvPicPr>
          <p:cNvPr id="15364" name="Content Placeholder 5" descr="73549main_Eagle_Nebula_in_M16.JPG"/>
          <p:cNvPicPr>
            <a:picLocks noGrp="1" noChangeAspect="1"/>
          </p:cNvPicPr>
          <p:nvPr>
            <p:ph idx="1"/>
          </p:nvPr>
        </p:nvPicPr>
        <p:blipFill>
          <a:blip r:embed="rId3"/>
          <a:srcRect/>
          <a:stretch>
            <a:fillRect/>
          </a:stretch>
        </p:blipFill>
        <p:spPr>
          <a:xfrm>
            <a:off x="2209800" y="1143000"/>
            <a:ext cx="4300538" cy="5257800"/>
          </a:xfr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6562" name="Rectangle 3"/>
          <p:cNvSpPr>
            <a:spLocks noGrp="1" noChangeArrowheads="1"/>
          </p:cNvSpPr>
          <p:nvPr>
            <p:ph type="title"/>
          </p:nvPr>
        </p:nvSpPr>
        <p:spPr>
          <a:noFill/>
        </p:spPr>
        <p:txBody>
          <a:bodyPr/>
          <a:lstStyle/>
          <a:p>
            <a:r>
              <a:rPr lang="en-US" b="1" dirty="0" smtClean="0">
                <a:solidFill>
                  <a:srgbClr val="FF0000"/>
                </a:solidFill>
                <a:ea typeface="ＭＳ Ｐゴシック" pitchFamily="-107" charset="-128"/>
                <a:cs typeface="ＭＳ Ｐゴシック" pitchFamily="-107" charset="-128"/>
              </a:rPr>
              <a:t>Previously on Astro1</a:t>
            </a:r>
          </a:p>
        </p:txBody>
      </p:sp>
      <p:sp>
        <p:nvSpPr>
          <p:cNvPr id="66563" name="Rectangle 4"/>
          <p:cNvSpPr>
            <a:spLocks noGrp="1" noChangeArrowheads="1"/>
          </p:cNvSpPr>
          <p:nvPr>
            <p:ph type="body" idx="1"/>
          </p:nvPr>
        </p:nvSpPr>
        <p:spPr/>
        <p:txBody>
          <a:bodyPr/>
          <a:lstStyle/>
          <a:p>
            <a:r>
              <a:rPr lang="en-US" sz="2400" b="1" dirty="0" smtClean="0">
                <a:ea typeface="ＭＳ Ｐゴシック" pitchFamily="-107" charset="-128"/>
                <a:cs typeface="ＭＳ Ｐゴシック" pitchFamily="-107" charset="-128"/>
              </a:rPr>
              <a:t>What is light?</a:t>
            </a:r>
            <a:r>
              <a:rPr lang="en-US" sz="2400" dirty="0" smtClean="0">
                <a:ea typeface="ＭＳ Ｐゴシック" pitchFamily="-107" charset="-128"/>
                <a:cs typeface="ＭＳ Ｐゴシック" pitchFamily="-107" charset="-128"/>
              </a:rPr>
              <a:t> Light is electromagnetic radiation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304800"/>
            <a:ext cx="8229600" cy="1143000"/>
          </a:xfrm>
        </p:spPr>
        <p:txBody>
          <a:bodyPr/>
          <a:lstStyle/>
          <a:p>
            <a:r>
              <a:rPr lang="en-US" b="1" dirty="0" smtClean="0">
                <a:solidFill>
                  <a:srgbClr val="FF3300"/>
                </a:solidFill>
              </a:rPr>
              <a:t>Homework – Due 01/</a:t>
            </a:r>
            <a:r>
              <a:rPr lang="en-US" b="1" dirty="0" smtClean="0">
                <a:solidFill>
                  <a:srgbClr val="FF3300"/>
                </a:solidFill>
              </a:rPr>
              <a:t>26/11</a:t>
            </a:r>
            <a:endParaRPr lang="en-US" dirty="0" smtClean="0"/>
          </a:p>
        </p:txBody>
      </p:sp>
      <p:sp>
        <p:nvSpPr>
          <p:cNvPr id="19459" name="Rectangle 3"/>
          <p:cNvSpPr>
            <a:spLocks noGrp="1" noChangeArrowheads="1"/>
          </p:cNvSpPr>
          <p:nvPr>
            <p:ph type="body" idx="1"/>
          </p:nvPr>
        </p:nvSpPr>
        <p:spPr>
          <a:xfrm>
            <a:off x="381000" y="1371600"/>
            <a:ext cx="8229600" cy="4525963"/>
          </a:xfrm>
        </p:spPr>
        <p:txBody>
          <a:bodyPr/>
          <a:lstStyle/>
          <a:p>
            <a:pPr>
              <a:lnSpc>
                <a:spcPct val="90000"/>
              </a:lnSpc>
            </a:pPr>
            <a:r>
              <a:rPr lang="en-US" dirty="0" smtClean="0"/>
              <a:t>On your own: answer all the review questions in </a:t>
            </a:r>
            <a:r>
              <a:rPr lang="en-US" dirty="0" smtClean="0"/>
              <a:t>chapter 6</a:t>
            </a:r>
          </a:p>
          <a:p>
            <a:pPr>
              <a:lnSpc>
                <a:spcPct val="90000"/>
              </a:lnSpc>
            </a:pPr>
            <a:r>
              <a:rPr lang="en-US" dirty="0" smtClean="0"/>
              <a:t>To TAs: answer questions</a:t>
            </a:r>
            <a:r>
              <a:rPr lang="en-US" dirty="0" smtClean="0"/>
              <a:t> 6.32 6.36 6.48 6.40</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6562" name="Rectangle 3"/>
          <p:cNvSpPr>
            <a:spLocks noGrp="1" noChangeArrowheads="1"/>
          </p:cNvSpPr>
          <p:nvPr>
            <p:ph type="title"/>
          </p:nvPr>
        </p:nvSpPr>
        <p:spPr>
          <a:noFill/>
        </p:spPr>
        <p:txBody>
          <a:bodyPr/>
          <a:lstStyle/>
          <a:p>
            <a:r>
              <a:rPr lang="en-US" b="1" dirty="0" smtClean="0">
                <a:solidFill>
                  <a:srgbClr val="FF0000"/>
                </a:solidFill>
                <a:ea typeface="ＭＳ Ｐゴシック" pitchFamily="-107" charset="-128"/>
                <a:cs typeface="ＭＳ Ｐゴシック" pitchFamily="-107" charset="-128"/>
              </a:rPr>
              <a:t>Today on Astro1</a:t>
            </a:r>
          </a:p>
        </p:txBody>
      </p:sp>
      <p:sp>
        <p:nvSpPr>
          <p:cNvPr id="66563" name="Rectangle 4"/>
          <p:cNvSpPr>
            <a:spLocks noGrp="1" noChangeArrowheads="1"/>
          </p:cNvSpPr>
          <p:nvPr>
            <p:ph type="body" idx="1"/>
          </p:nvPr>
        </p:nvSpPr>
        <p:spPr/>
        <p:txBody>
          <a:bodyPr/>
          <a:lstStyle/>
          <a:p>
            <a:r>
              <a:rPr lang="en-US" sz="2400" b="1" dirty="0" smtClean="0">
                <a:ea typeface="ＭＳ Ｐゴシック" pitchFamily="-107" charset="-128"/>
                <a:cs typeface="ＭＳ Ｐゴシック" pitchFamily="-107" charset="-128"/>
              </a:rPr>
              <a:t>Blackbodies</a:t>
            </a:r>
            <a:endParaRPr lang="en-US" sz="2400" dirty="0" smtClean="0">
              <a:ea typeface="ＭＳ Ｐゴシック" pitchFamily="-107" charset="-128"/>
              <a:cs typeface="ＭＳ Ｐゴシック" pitchFamily="-107" charset="-128"/>
            </a:endParaRPr>
          </a:p>
          <a:p>
            <a:r>
              <a:rPr lang="en-US" sz="2400" b="1" dirty="0" smtClean="0">
                <a:ea typeface="ＭＳ Ｐゴシック" pitchFamily="-107" charset="-128"/>
                <a:cs typeface="ＭＳ Ｐゴシック" pitchFamily="-107" charset="-128"/>
              </a:rPr>
              <a:t>Photons</a:t>
            </a:r>
            <a:endParaRPr lang="en-US" sz="2400" dirty="0" smtClean="0">
              <a:ea typeface="ＭＳ Ｐゴシック" pitchFamily="-107" charset="-128"/>
              <a:cs typeface="ＭＳ Ｐゴシック" pitchFamily="-107" charset="-128"/>
              <a:sym typeface="Symbol" pitchFamily="-107" charset="2"/>
            </a:endParaRPr>
          </a:p>
          <a:p>
            <a:r>
              <a:rPr lang="en-US" sz="2400" b="1" dirty="0" smtClean="0">
                <a:ea typeface="ＭＳ Ｐゴシック" pitchFamily="-107" charset="-128"/>
                <a:cs typeface="ＭＳ Ｐゴシック" pitchFamily="-107" charset="-128"/>
                <a:sym typeface="Symbol" pitchFamily="-107" charset="2"/>
              </a:rPr>
              <a:t>The color of the sky</a:t>
            </a:r>
          </a:p>
          <a:p>
            <a:r>
              <a:rPr lang="en-US" sz="2400" b="1" dirty="0" smtClean="0">
                <a:ea typeface="ＭＳ Ｐゴシック" pitchFamily="-107" charset="-128"/>
                <a:cs typeface="ＭＳ Ｐゴシック" pitchFamily="-107" charset="-128"/>
                <a:sym typeface="Symbol" pitchFamily="-107" charset="2"/>
              </a:rPr>
              <a:t>What are stars and interstellar gas made of?</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6082" name="Rectangle 2"/>
          <p:cNvSpPr>
            <a:spLocks noGrp="1" noChangeArrowheads="1"/>
          </p:cNvSpPr>
          <p:nvPr>
            <p:ph type="ctrTitle"/>
          </p:nvPr>
        </p:nvSpPr>
        <p:spPr/>
        <p:txBody>
          <a:bodyPr/>
          <a:lstStyle/>
          <a:p>
            <a:pPr eaLnBrk="1" hangingPunct="1"/>
            <a:r>
              <a:rPr lang="en-US" sz="4800" b="1" smtClean="0">
                <a:solidFill>
                  <a:srgbClr val="FF3300"/>
                </a:solidFill>
                <a:ea typeface="ＭＳ Ｐゴシック" pitchFamily="-107" charset="-128"/>
                <a:cs typeface="ＭＳ Ｐゴシック" pitchFamily="-107" charset="-128"/>
              </a:rPr>
              <a:t>Blackbody</a:t>
            </a:r>
            <a:endParaRPr lang="en-US" b="1" smtClean="0">
              <a:solidFill>
                <a:srgbClr val="FF3300"/>
              </a:solidFill>
              <a:ea typeface="ＭＳ Ｐゴシック" pitchFamily="-107" charset="-128"/>
              <a:cs typeface="ＭＳ Ｐゴシック" pitchFamily="-107" charset="-12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TextBox 3"/>
          <p:cNvSpPr txBox="1">
            <a:spLocks noChangeArrowheads="1"/>
          </p:cNvSpPr>
          <p:nvPr/>
        </p:nvSpPr>
        <p:spPr bwMode="auto">
          <a:xfrm>
            <a:off x="1303338" y="2197100"/>
            <a:ext cx="6643687" cy="3142685"/>
          </a:xfrm>
          <a:prstGeom prst="rect">
            <a:avLst/>
          </a:prstGeom>
          <a:noFill/>
          <a:ln w="9525">
            <a:noFill/>
            <a:miter lim="800000"/>
            <a:headEnd/>
            <a:tailEnd/>
          </a:ln>
        </p:spPr>
        <p:txBody>
          <a:bodyPr lIns="64291" tIns="32146" rIns="64291" bIns="32146">
            <a:prstTxWarp prst="textNoShape">
              <a:avLst/>
            </a:prstTxWarp>
            <a:spAutoFit/>
          </a:bodyPr>
          <a:lstStyle/>
          <a:p>
            <a:pPr>
              <a:buFont typeface="Arial"/>
              <a:buChar char="•"/>
            </a:pPr>
            <a:r>
              <a:rPr lang="en-US" sz="2500" dirty="0"/>
              <a:t>A blackbody is an idealized object that absorbs all radiation falling on it.  It does not reflect light, instead it re-emits light.</a:t>
            </a:r>
          </a:p>
          <a:p>
            <a:pPr>
              <a:buFont typeface="Arial"/>
              <a:buChar char="•"/>
            </a:pPr>
            <a:endParaRPr lang="en-US" sz="2500" dirty="0"/>
          </a:p>
          <a:p>
            <a:pPr>
              <a:buFont typeface="Arial"/>
              <a:buChar char="•"/>
            </a:pPr>
            <a:r>
              <a:rPr lang="en-US" sz="2500" dirty="0"/>
              <a:t>A blackbody does not have to look black!  The Sun is nearly a blackbody</a:t>
            </a:r>
            <a:r>
              <a:rPr lang="en-US" sz="2500" dirty="0" smtClean="0"/>
              <a:t>.</a:t>
            </a:r>
          </a:p>
          <a:p>
            <a:pPr>
              <a:buFont typeface="Arial"/>
              <a:buChar char="•"/>
            </a:pPr>
            <a:endParaRPr lang="en-US" sz="2500" dirty="0" smtClean="0"/>
          </a:p>
          <a:p>
            <a:pPr>
              <a:buFont typeface="Arial"/>
              <a:buChar char="•"/>
            </a:pPr>
            <a:r>
              <a:rPr lang="en-US" sz="2500" dirty="0" smtClean="0"/>
              <a:t>Light in thermal equilibrium</a:t>
            </a:r>
            <a:endParaRPr lang="en-US" sz="2500" dirty="0"/>
          </a:p>
        </p:txBody>
      </p:sp>
      <p:sp>
        <p:nvSpPr>
          <p:cNvPr id="3" name="TextBox 2"/>
          <p:cNvSpPr txBox="1"/>
          <p:nvPr/>
        </p:nvSpPr>
        <p:spPr>
          <a:xfrm>
            <a:off x="1524000" y="762000"/>
            <a:ext cx="6553200" cy="769441"/>
          </a:xfrm>
          <a:prstGeom prst="rect">
            <a:avLst/>
          </a:prstGeom>
          <a:noFill/>
        </p:spPr>
        <p:txBody>
          <a:bodyPr wrap="square" rtlCol="0">
            <a:spAutoFit/>
          </a:bodyPr>
          <a:lstStyle/>
          <a:p>
            <a:pPr algn="ctr"/>
            <a:r>
              <a:rPr lang="en-US" sz="4400" b="1" dirty="0" smtClean="0">
                <a:solidFill>
                  <a:srgbClr val="FF0000"/>
                </a:solidFill>
              </a:rPr>
              <a:t>Definition of a blackbody</a:t>
            </a:r>
            <a:endParaRPr lang="en-US" sz="4400" b="1" dirty="0">
              <a:solidFill>
                <a:srgbClr val="FF00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4" name="Rectangle 2"/>
          <p:cNvSpPr>
            <a:spLocks noChangeArrowheads="1"/>
          </p:cNvSpPr>
          <p:nvPr/>
        </p:nvSpPr>
        <p:spPr bwMode="auto">
          <a:xfrm>
            <a:off x="5554663" y="268288"/>
            <a:ext cx="3589337" cy="5481637"/>
          </a:xfrm>
          <a:prstGeom prst="rect">
            <a:avLst/>
          </a:prstGeom>
          <a:noFill/>
          <a:ln w="9525">
            <a:noFill/>
            <a:miter lim="800000"/>
            <a:headEnd/>
            <a:tailEnd/>
          </a:ln>
        </p:spPr>
        <p:txBody>
          <a:bodyPr lIns="64291" tIns="32146" rIns="64291" bIns="32146">
            <a:prstTxWarp prst="textNoShape">
              <a:avLst/>
            </a:prstTxWarp>
            <a:spAutoFit/>
          </a:bodyPr>
          <a:lstStyle/>
          <a:p>
            <a:r>
              <a:rPr lang="en-US" sz="2200"/>
              <a:t>Blackbody Curves</a:t>
            </a:r>
          </a:p>
          <a:p>
            <a:r>
              <a:rPr lang="en-US" sz="2200"/>
              <a:t> </a:t>
            </a:r>
          </a:p>
          <a:p>
            <a:r>
              <a:rPr lang="en-US" sz="2200"/>
              <a:t>Each curve shows the intensity of light at every wavelength that is emitted by a blackbody at a particular temperature.  The rainbow-colored band shows the range of visible wavelengths.  The vertical scale has been compressed so that all three curves can be seen; the peak intensity for the 12,000 K curve is actually about 1000 times greater than the peak intensity for the 3000 K curve.</a:t>
            </a:r>
          </a:p>
        </p:txBody>
      </p:sp>
      <p:pic>
        <p:nvPicPr>
          <p:cNvPr id="49155" name="Picture 2" descr="figure 5-11"/>
          <p:cNvPicPr>
            <a:picLocks noChangeAspect="1" noChangeArrowheads="1"/>
          </p:cNvPicPr>
          <p:nvPr/>
        </p:nvPicPr>
        <p:blipFill>
          <a:blip r:embed="rId3"/>
          <a:srcRect/>
          <a:stretch>
            <a:fillRect/>
          </a:stretch>
        </p:blipFill>
        <p:spPr bwMode="auto">
          <a:xfrm>
            <a:off x="392113" y="160338"/>
            <a:ext cx="4795837" cy="6532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1202" name="Picture 2" descr="figure 5-12"/>
          <p:cNvPicPr>
            <a:picLocks noChangeAspect="1" noChangeArrowheads="1"/>
          </p:cNvPicPr>
          <p:nvPr/>
        </p:nvPicPr>
        <p:blipFill>
          <a:blip r:embed="rId3"/>
          <a:srcRect/>
          <a:stretch>
            <a:fillRect/>
          </a:stretch>
        </p:blipFill>
        <p:spPr bwMode="auto">
          <a:xfrm>
            <a:off x="304800" y="279400"/>
            <a:ext cx="8399463" cy="6203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252" name="Rectangle 2"/>
          <p:cNvSpPr>
            <a:spLocks noChangeArrowheads="1"/>
          </p:cNvSpPr>
          <p:nvPr/>
        </p:nvSpPr>
        <p:spPr bwMode="auto">
          <a:xfrm>
            <a:off x="4732338" y="268288"/>
            <a:ext cx="4286250" cy="4127500"/>
          </a:xfrm>
          <a:prstGeom prst="rect">
            <a:avLst/>
          </a:prstGeom>
          <a:noFill/>
          <a:ln w="9525">
            <a:noFill/>
            <a:miter lim="800000"/>
            <a:headEnd/>
            <a:tailEnd/>
          </a:ln>
        </p:spPr>
        <p:txBody>
          <a:bodyPr lIns="64291" tIns="32146" rIns="64291" bIns="32146">
            <a:prstTxWarp prst="textNoShape">
              <a:avLst/>
            </a:prstTxWarp>
            <a:spAutoFit/>
          </a:bodyPr>
          <a:lstStyle/>
          <a:p>
            <a:r>
              <a:rPr lang="en-US" sz="2200"/>
              <a:t>Wien’s Law for a blackbody</a:t>
            </a:r>
          </a:p>
          <a:p>
            <a:endParaRPr lang="en-US" sz="2200"/>
          </a:p>
          <a:p>
            <a:endParaRPr lang="en-US" sz="2200"/>
          </a:p>
          <a:p>
            <a:r>
              <a:rPr lang="en-US" sz="2200"/>
              <a:t> </a:t>
            </a:r>
          </a:p>
          <a:p>
            <a:r>
              <a:rPr lang="en-US" sz="2200">
                <a:latin typeface="Lucida Grande" pitchFamily="-107" charset="0"/>
                <a:ea typeface="Lucida Grande" pitchFamily="-107" charset="0"/>
                <a:cs typeface="Lucida Grande" pitchFamily="-107" charset="0"/>
              </a:rPr>
              <a:t>λ</a:t>
            </a:r>
            <a:r>
              <a:rPr lang="en-US" sz="2200" baseline="-25000"/>
              <a:t>max</a:t>
            </a:r>
            <a:r>
              <a:rPr lang="en-US" sz="2200"/>
              <a:t> = wavelength of maximum emission of the object (in meters)</a:t>
            </a:r>
          </a:p>
          <a:p>
            <a:endParaRPr lang="en-US" sz="2200"/>
          </a:p>
          <a:p>
            <a:r>
              <a:rPr lang="en-US" sz="2200"/>
              <a:t>T = temperature of the object (in Kelvins).</a:t>
            </a:r>
          </a:p>
          <a:p>
            <a:endParaRPr lang="en-US" sz="2200"/>
          </a:p>
          <a:p>
            <a:r>
              <a:rPr lang="en-US" sz="2200"/>
              <a:t>(The K and m above are units of Kelvins and meters).</a:t>
            </a:r>
          </a:p>
        </p:txBody>
      </p:sp>
      <p:pic>
        <p:nvPicPr>
          <p:cNvPr id="53253" name="Picture 2" descr="figure 5-11"/>
          <p:cNvPicPr>
            <a:picLocks noChangeAspect="1" noChangeArrowheads="1"/>
          </p:cNvPicPr>
          <p:nvPr/>
        </p:nvPicPr>
        <p:blipFill>
          <a:blip r:embed="rId4"/>
          <a:srcRect/>
          <a:stretch>
            <a:fillRect/>
          </a:stretch>
        </p:blipFill>
        <p:spPr bwMode="auto">
          <a:xfrm>
            <a:off x="392113" y="160338"/>
            <a:ext cx="3738562" cy="5089525"/>
          </a:xfrm>
          <a:prstGeom prst="rect">
            <a:avLst/>
          </a:prstGeom>
          <a:noFill/>
          <a:ln w="9525">
            <a:noFill/>
            <a:miter lim="800000"/>
            <a:headEnd/>
            <a:tailEnd/>
          </a:ln>
        </p:spPr>
      </p:pic>
      <p:graphicFrame>
        <p:nvGraphicFramePr>
          <p:cNvPr id="53250" name="Object 2"/>
          <p:cNvGraphicFramePr>
            <a:graphicFrameLocks noChangeAspect="1"/>
          </p:cNvGraphicFramePr>
          <p:nvPr/>
        </p:nvGraphicFramePr>
        <p:xfrm>
          <a:off x="5535613" y="857250"/>
          <a:ext cx="1835150" cy="611188"/>
        </p:xfrm>
        <a:graphic>
          <a:graphicData uri="http://schemas.openxmlformats.org/presentationml/2006/ole">
            <p:oleObj spid="_x0000_s145410" name="Equation" r:id="rId5" imgW="1104900" imgH="368300" progId="Equation.3">
              <p:embed/>
            </p:oleObj>
          </a:graphicData>
        </a:graphic>
      </p:graphicFrame>
      <p:sp>
        <p:nvSpPr>
          <p:cNvPr id="5" name="Rectangle 4"/>
          <p:cNvSpPr>
            <a:spLocks noChangeArrowheads="1"/>
          </p:cNvSpPr>
          <p:nvPr/>
        </p:nvSpPr>
        <p:spPr bwMode="auto">
          <a:xfrm>
            <a:off x="231775" y="5357813"/>
            <a:ext cx="7018338" cy="454025"/>
          </a:xfrm>
          <a:prstGeom prst="rect">
            <a:avLst/>
          </a:prstGeom>
          <a:noFill/>
          <a:ln w="9525">
            <a:noFill/>
            <a:miter lim="800000"/>
            <a:headEnd/>
            <a:tailEnd/>
          </a:ln>
        </p:spPr>
        <p:txBody>
          <a:bodyPr lIns="64291" tIns="32146" rIns="64291" bIns="32146">
            <a:prstTxWarp prst="textNoShape">
              <a:avLst/>
            </a:prstTxWarp>
            <a:spAutoFit/>
          </a:bodyPr>
          <a:lstStyle/>
          <a:p>
            <a:r>
              <a:rPr lang="en-US" sz="2500"/>
              <a:t>Human temperature in K = 273+37 = 310K</a:t>
            </a:r>
          </a:p>
        </p:txBody>
      </p:sp>
      <p:graphicFrame>
        <p:nvGraphicFramePr>
          <p:cNvPr id="415747" name="Object 3"/>
          <p:cNvGraphicFramePr>
            <a:graphicFrameLocks noChangeAspect="1"/>
          </p:cNvGraphicFramePr>
          <p:nvPr/>
        </p:nvGraphicFramePr>
        <p:xfrm>
          <a:off x="339725" y="6000750"/>
          <a:ext cx="4302125" cy="611188"/>
        </p:xfrm>
        <a:graphic>
          <a:graphicData uri="http://schemas.openxmlformats.org/presentationml/2006/ole">
            <p:oleObj spid="_x0000_s145411" name="Equation" r:id="rId6" imgW="2590800" imgH="368300" progId="Equation.3">
              <p:embed/>
            </p:oleObj>
          </a:graphicData>
        </a:graphic>
      </p:graphicFrame>
      <p:sp>
        <p:nvSpPr>
          <p:cNvPr id="7" name="Rectangle 6"/>
          <p:cNvSpPr>
            <a:spLocks noChangeArrowheads="1"/>
          </p:cNvSpPr>
          <p:nvPr/>
        </p:nvSpPr>
        <p:spPr bwMode="auto">
          <a:xfrm>
            <a:off x="4357688" y="4554538"/>
            <a:ext cx="4572000" cy="842962"/>
          </a:xfrm>
          <a:prstGeom prst="rect">
            <a:avLst/>
          </a:prstGeom>
          <a:noFill/>
          <a:ln w="9525">
            <a:noFill/>
            <a:miter lim="800000"/>
            <a:headEnd/>
            <a:tailEnd/>
          </a:ln>
        </p:spPr>
        <p:txBody>
          <a:bodyPr lIns="64291" tIns="32146" rIns="64291" bIns="32146">
            <a:prstTxWarp prst="textNoShape">
              <a:avLst/>
            </a:prstTxWarp>
            <a:spAutoFit/>
          </a:bodyPr>
          <a:lstStyle/>
          <a:p>
            <a:r>
              <a:rPr lang="en-US" sz="2500"/>
              <a:t>Example:  At which peak wavelength do people radiate? </a:t>
            </a:r>
          </a:p>
        </p:txBody>
      </p:sp>
      <p:sp>
        <p:nvSpPr>
          <p:cNvPr id="8" name="Rectangle 7"/>
          <p:cNvSpPr>
            <a:spLocks noChangeArrowheads="1"/>
          </p:cNvSpPr>
          <p:nvPr/>
        </p:nvSpPr>
        <p:spPr bwMode="auto">
          <a:xfrm>
            <a:off x="4840288" y="6054725"/>
            <a:ext cx="3106737" cy="454025"/>
          </a:xfrm>
          <a:prstGeom prst="rect">
            <a:avLst/>
          </a:prstGeom>
          <a:noFill/>
          <a:ln w="9525">
            <a:noFill/>
            <a:miter lim="800000"/>
            <a:headEnd/>
            <a:tailEnd/>
          </a:ln>
        </p:spPr>
        <p:txBody>
          <a:bodyPr lIns="64291" tIns="32146" rIns="64291" bIns="32146">
            <a:prstTxWarp prst="textNoShape">
              <a:avLst/>
            </a:prstTxWarp>
            <a:spAutoFit/>
          </a:bodyPr>
          <a:lstStyle/>
          <a:p>
            <a:r>
              <a:rPr lang="en-US" sz="2500"/>
              <a:t>This is in the infrared!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1574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5298" name="Picture 2" descr="figure 5-10"/>
          <p:cNvPicPr>
            <a:picLocks noChangeAspect="1" noChangeArrowheads="1"/>
          </p:cNvPicPr>
          <p:nvPr/>
        </p:nvPicPr>
        <p:blipFill>
          <a:blip r:embed="rId3"/>
          <a:srcRect/>
          <a:stretch>
            <a:fillRect/>
          </a:stretch>
        </p:blipFill>
        <p:spPr bwMode="auto">
          <a:xfrm>
            <a:off x="125413" y="214313"/>
            <a:ext cx="4816475" cy="5035550"/>
          </a:xfrm>
          <a:prstGeom prst="rect">
            <a:avLst/>
          </a:prstGeom>
          <a:noFill/>
          <a:ln w="9525">
            <a:noFill/>
            <a:miter lim="800000"/>
            <a:headEnd/>
            <a:tailEnd/>
          </a:ln>
        </p:spPr>
      </p:pic>
      <p:sp>
        <p:nvSpPr>
          <p:cNvPr id="55299" name="Rectangle 2"/>
          <p:cNvSpPr>
            <a:spLocks noChangeArrowheads="1"/>
          </p:cNvSpPr>
          <p:nvPr/>
        </p:nvSpPr>
        <p:spPr bwMode="auto">
          <a:xfrm>
            <a:off x="5483225" y="171450"/>
            <a:ext cx="3375025" cy="6219825"/>
          </a:xfrm>
          <a:prstGeom prst="rect">
            <a:avLst/>
          </a:prstGeom>
          <a:noFill/>
          <a:ln w="9525">
            <a:noFill/>
            <a:miter lim="800000"/>
            <a:headEnd/>
            <a:tailEnd/>
          </a:ln>
        </p:spPr>
        <p:txBody>
          <a:bodyPr lIns="64291" tIns="32146" rIns="64291" bIns="32146">
            <a:prstTxWarp prst="textNoShape">
              <a:avLst/>
            </a:prstTxWarp>
            <a:spAutoFit/>
          </a:bodyPr>
          <a:lstStyle/>
          <a:p>
            <a:r>
              <a:rPr lang="en-US" sz="2500"/>
              <a:t>An Infrared Portrait </a:t>
            </a:r>
          </a:p>
          <a:p>
            <a:endParaRPr lang="en-US" sz="2500"/>
          </a:p>
          <a:p>
            <a:r>
              <a:rPr lang="en-US" sz="2500"/>
              <a:t>In this image made with a camera sensitive to infrared radiation, the different colors represent regions of different temperature. Red areas (like the man’s face) are the warmest and emit the most infrared light, while blue-green areas (including the man’s hands and hair) are at the lowest temperatures and emit the least radiation.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7346" name="Rectangle 2"/>
          <p:cNvSpPr>
            <a:spLocks noChangeArrowheads="1"/>
          </p:cNvSpPr>
          <p:nvPr/>
        </p:nvSpPr>
        <p:spPr bwMode="auto">
          <a:xfrm>
            <a:off x="285750" y="214313"/>
            <a:ext cx="8037513" cy="3583832"/>
          </a:xfrm>
          <a:prstGeom prst="rect">
            <a:avLst/>
          </a:prstGeom>
          <a:noFill/>
          <a:ln w="9525">
            <a:noFill/>
            <a:miter lim="800000"/>
            <a:headEnd/>
            <a:tailEnd/>
          </a:ln>
        </p:spPr>
        <p:txBody>
          <a:bodyPr lIns="64291" tIns="32146" rIns="64291" bIns="32146">
            <a:prstTxWarp prst="textNoShape">
              <a:avLst/>
            </a:prstTxWarp>
            <a:spAutoFit/>
          </a:bodyPr>
          <a:lstStyle/>
          <a:p>
            <a:pPr algn="ctr"/>
            <a:r>
              <a:rPr lang="en-US" sz="4000" b="1" dirty="0">
                <a:solidFill>
                  <a:srgbClr val="FF0000"/>
                </a:solidFill>
              </a:rPr>
              <a:t>Energy flux</a:t>
            </a:r>
          </a:p>
          <a:p>
            <a:endParaRPr lang="en-US" sz="2500" dirty="0"/>
          </a:p>
          <a:p>
            <a:r>
              <a:rPr lang="en-US" sz="2500" dirty="0"/>
              <a:t>Energy is usually measured in Joules (J).</a:t>
            </a:r>
          </a:p>
          <a:p>
            <a:endParaRPr lang="en-US" sz="2500" baseline="30000" dirty="0"/>
          </a:p>
          <a:p>
            <a:r>
              <a:rPr lang="en-US" sz="2500" dirty="0"/>
              <a:t>One joule per second is a Watt (W) – a measure of power.</a:t>
            </a:r>
          </a:p>
          <a:p>
            <a:r>
              <a:rPr lang="en-US" sz="2500" dirty="0"/>
              <a:t> </a:t>
            </a:r>
          </a:p>
          <a:p>
            <a:r>
              <a:rPr lang="en-US" sz="2500" dirty="0">
                <a:latin typeface="Lucida Grande" pitchFamily="-107" charset="0"/>
                <a:ea typeface="Lucida Grande" pitchFamily="-107" charset="0"/>
                <a:cs typeface="Lucida Grande" pitchFamily="-107" charset="0"/>
              </a:rPr>
              <a:t>Flux is the amount of energy per second passing through one square meter.</a:t>
            </a:r>
            <a:endParaRPr lang="en-US" sz="2500" dirty="0"/>
          </a:p>
          <a:p>
            <a:endParaRPr lang="en-US" sz="2200" dirty="0"/>
          </a:p>
        </p:txBody>
      </p:sp>
      <p:sp>
        <p:nvSpPr>
          <p:cNvPr id="57347" name="Rectangle 2"/>
          <p:cNvSpPr>
            <a:spLocks noChangeArrowheads="1"/>
          </p:cNvSpPr>
          <p:nvPr/>
        </p:nvSpPr>
        <p:spPr bwMode="auto">
          <a:xfrm>
            <a:off x="339725" y="3697288"/>
            <a:ext cx="7446963" cy="1987550"/>
          </a:xfrm>
          <a:prstGeom prst="rect">
            <a:avLst/>
          </a:prstGeom>
          <a:noFill/>
          <a:ln w="9525">
            <a:noFill/>
            <a:miter lim="800000"/>
            <a:headEnd/>
            <a:tailEnd/>
          </a:ln>
        </p:spPr>
        <p:txBody>
          <a:bodyPr lIns="64291" tIns="32146" rIns="64291" bIns="32146">
            <a:prstTxWarp prst="textNoShape">
              <a:avLst/>
            </a:prstTxWarp>
            <a:spAutoFit/>
          </a:bodyPr>
          <a:lstStyle/>
          <a:p>
            <a:r>
              <a:rPr lang="en-US" sz="2500"/>
              <a:t>The Stefan-Boltzmann Law gives the flux of a blackbody of a given temperature.</a:t>
            </a:r>
          </a:p>
          <a:p>
            <a:r>
              <a:rPr lang="en-US" sz="2500"/>
              <a:t>F = </a:t>
            </a:r>
            <a:r>
              <a:rPr lang="en-US" sz="2500">
                <a:latin typeface="Lucida Grande" pitchFamily="-107" charset="0"/>
                <a:ea typeface="Lucida Grande" pitchFamily="-107" charset="0"/>
                <a:cs typeface="Lucida Grande" pitchFamily="-107" charset="0"/>
              </a:rPr>
              <a:t>σ</a:t>
            </a:r>
            <a:r>
              <a:rPr lang="en-US" sz="2500"/>
              <a:t>T</a:t>
            </a:r>
            <a:r>
              <a:rPr lang="en-US" sz="2500" baseline="30000"/>
              <a:t>4 </a:t>
            </a:r>
            <a:endParaRPr lang="en-US" sz="2500"/>
          </a:p>
          <a:p>
            <a:r>
              <a:rPr lang="en-US" sz="2500">
                <a:latin typeface="Lucida Grande" pitchFamily="-107" charset="0"/>
                <a:ea typeface="Lucida Grande" pitchFamily="-107" charset="0"/>
                <a:cs typeface="Lucida Grande" pitchFamily="-107" charset="0"/>
              </a:rPr>
              <a:t>σ (a constant)= </a:t>
            </a:r>
            <a:r>
              <a:rPr lang="en-US" sz="2500"/>
              <a:t>5.67×10</a:t>
            </a:r>
            <a:r>
              <a:rPr lang="en-US" sz="2500" baseline="30000"/>
              <a:t>-8 </a:t>
            </a:r>
            <a:r>
              <a:rPr lang="en-US" sz="2500"/>
              <a:t>W m</a:t>
            </a:r>
            <a:r>
              <a:rPr lang="en-US" sz="2500" baseline="30000"/>
              <a:t>-2</a:t>
            </a:r>
            <a:r>
              <a:rPr lang="en-US" sz="2500"/>
              <a:t> K</a:t>
            </a:r>
            <a:r>
              <a:rPr lang="en-US" sz="2500" baseline="30000"/>
              <a:t>-4 </a:t>
            </a:r>
          </a:p>
          <a:p>
            <a:r>
              <a:rPr lang="en-US" sz="2500"/>
              <a:t>T = Temperature in Kelvins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231775" y="3106738"/>
            <a:ext cx="8626475" cy="1419225"/>
          </a:xfrm>
          <a:prstGeom prst="rect">
            <a:avLst/>
          </a:prstGeom>
          <a:noFill/>
          <a:ln w="9525">
            <a:noFill/>
            <a:miter lim="800000"/>
            <a:headEnd/>
            <a:tailEnd/>
          </a:ln>
        </p:spPr>
        <p:txBody>
          <a:bodyPr lIns="64291" tIns="32146" rIns="64291" bIns="32146">
            <a:prstTxWarp prst="textNoShape">
              <a:avLst/>
            </a:prstTxWarp>
            <a:spAutoFit/>
          </a:bodyPr>
          <a:lstStyle/>
          <a:p>
            <a:r>
              <a:rPr lang="en-US" sz="2200"/>
              <a:t>Answer.  Treating a person as a blackbody, use the Stefan-Boltzmann law to determine the energy radiated per second per square meter, then multiply by the body’s surface area to get the energy radiated per second. </a:t>
            </a:r>
          </a:p>
          <a:p>
            <a:endParaRPr lang="en-US" sz="2200"/>
          </a:p>
        </p:txBody>
      </p:sp>
      <p:sp>
        <p:nvSpPr>
          <p:cNvPr id="59395" name="TextBox 4"/>
          <p:cNvSpPr txBox="1">
            <a:spLocks noChangeArrowheads="1"/>
          </p:cNvSpPr>
          <p:nvPr/>
        </p:nvSpPr>
        <p:spPr bwMode="auto">
          <a:xfrm>
            <a:off x="285750" y="268288"/>
            <a:ext cx="4179888" cy="2433637"/>
          </a:xfrm>
          <a:prstGeom prst="rect">
            <a:avLst/>
          </a:prstGeom>
          <a:noFill/>
          <a:ln w="9525">
            <a:noFill/>
            <a:miter lim="800000"/>
            <a:headEnd/>
            <a:tailEnd/>
          </a:ln>
        </p:spPr>
        <p:txBody>
          <a:bodyPr lIns="64291" tIns="32146" rIns="64291" bIns="32146">
            <a:prstTxWarp prst="textNoShape">
              <a:avLst/>
            </a:prstTxWarp>
            <a:spAutoFit/>
          </a:bodyPr>
          <a:lstStyle/>
          <a:p>
            <a:r>
              <a:rPr lang="en-US" sz="2200"/>
              <a:t>In the movie </a:t>
            </a:r>
            <a:r>
              <a:rPr lang="en-US" sz="2200" i="1"/>
              <a:t>The Matrix</a:t>
            </a:r>
            <a:r>
              <a:rPr lang="en-US" sz="2200"/>
              <a:t> – people are used as batteries.  If the average human’s bodily surface area is 1.7 m</a:t>
            </a:r>
            <a:r>
              <a:rPr lang="en-US" sz="2200" baseline="30000"/>
              <a:t>2</a:t>
            </a:r>
            <a:r>
              <a:rPr lang="en-US" sz="2200"/>
              <a:t>, and has an average temperature of 37°C, how much energy per second (power) does a person radiate?</a:t>
            </a:r>
            <a:endParaRPr lang="en-US" sz="2200" baseline="30000"/>
          </a:p>
        </p:txBody>
      </p:sp>
      <p:sp>
        <p:nvSpPr>
          <p:cNvPr id="6" name="Rectangle 5"/>
          <p:cNvSpPr>
            <a:spLocks noChangeArrowheads="1"/>
          </p:cNvSpPr>
          <p:nvPr/>
        </p:nvSpPr>
        <p:spPr bwMode="auto">
          <a:xfrm>
            <a:off x="231775" y="4660900"/>
            <a:ext cx="6240463" cy="1757363"/>
          </a:xfrm>
          <a:prstGeom prst="rect">
            <a:avLst/>
          </a:prstGeom>
          <a:noFill/>
          <a:ln w="9525">
            <a:noFill/>
            <a:miter lim="800000"/>
            <a:headEnd/>
            <a:tailEnd/>
          </a:ln>
        </p:spPr>
        <p:txBody>
          <a:bodyPr wrap="none" lIns="64291" tIns="32146" rIns="64291" bIns="32146">
            <a:prstTxWarp prst="textNoShape">
              <a:avLst/>
            </a:prstTxWarp>
            <a:spAutoFit/>
          </a:bodyPr>
          <a:lstStyle/>
          <a:p>
            <a:r>
              <a:rPr lang="en-US" sz="2200"/>
              <a:t>Human temperature in K = 273+37 = 310K</a:t>
            </a:r>
          </a:p>
          <a:p>
            <a:r>
              <a:rPr lang="en-US" sz="2200"/>
              <a:t>F = </a:t>
            </a:r>
            <a:r>
              <a:rPr lang="en-US" sz="2200">
                <a:latin typeface="Lucida Grande" pitchFamily="-107" charset="0"/>
                <a:ea typeface="Lucida Grande" pitchFamily="-107" charset="0"/>
                <a:cs typeface="Lucida Grande" pitchFamily="-107" charset="0"/>
              </a:rPr>
              <a:t>σ</a:t>
            </a:r>
            <a:r>
              <a:rPr lang="en-US" sz="2200"/>
              <a:t>T</a:t>
            </a:r>
            <a:r>
              <a:rPr lang="en-US" sz="2200" baseline="30000"/>
              <a:t>4 </a:t>
            </a:r>
            <a:r>
              <a:rPr lang="en-US" sz="2200"/>
              <a:t>= (5.67×10</a:t>
            </a:r>
            <a:r>
              <a:rPr lang="en-US" sz="2200" baseline="30000"/>
              <a:t>-8 </a:t>
            </a:r>
            <a:r>
              <a:rPr lang="en-US" sz="2200"/>
              <a:t>W m</a:t>
            </a:r>
            <a:r>
              <a:rPr lang="en-US" sz="2200" baseline="30000"/>
              <a:t>-2</a:t>
            </a:r>
            <a:r>
              <a:rPr lang="en-US" sz="2200"/>
              <a:t> K</a:t>
            </a:r>
            <a:r>
              <a:rPr lang="en-US" sz="2200" baseline="30000"/>
              <a:t>-4</a:t>
            </a:r>
            <a:r>
              <a:rPr lang="en-US" sz="2200"/>
              <a:t>)(310 K)</a:t>
            </a:r>
            <a:r>
              <a:rPr lang="en-US" sz="2200" baseline="30000"/>
              <a:t>4 </a:t>
            </a:r>
            <a:r>
              <a:rPr lang="en-US" sz="2200"/>
              <a:t>= 524 W m</a:t>
            </a:r>
            <a:r>
              <a:rPr lang="en-US" sz="2200" baseline="30000"/>
              <a:t>-2</a:t>
            </a:r>
          </a:p>
          <a:p>
            <a:r>
              <a:rPr lang="en-US" sz="2200"/>
              <a:t>Power = 524 W m</a:t>
            </a:r>
            <a:r>
              <a:rPr lang="en-US" sz="2200" baseline="30000"/>
              <a:t>-2 </a:t>
            </a:r>
            <a:r>
              <a:rPr lang="en-US" sz="2200"/>
              <a:t>(1.7m</a:t>
            </a:r>
            <a:r>
              <a:rPr lang="en-US" sz="2200" baseline="30000"/>
              <a:t>2</a:t>
            </a:r>
            <a:r>
              <a:rPr lang="en-US" sz="2200"/>
              <a:t>) = 891 W</a:t>
            </a:r>
          </a:p>
          <a:p>
            <a:endParaRPr lang="en-US" sz="2200"/>
          </a:p>
          <a:p>
            <a:r>
              <a:rPr lang="en-US" sz="2200"/>
              <a:t>About the power of a toaster! </a:t>
            </a:r>
          </a:p>
        </p:txBody>
      </p:sp>
      <p:pic>
        <p:nvPicPr>
          <p:cNvPr id="59397" name="Picture 6" descr="matrix04.jpg"/>
          <p:cNvPicPr>
            <a:picLocks noChangeAspect="1"/>
          </p:cNvPicPr>
          <p:nvPr/>
        </p:nvPicPr>
        <p:blipFill>
          <a:blip r:embed="rId3"/>
          <a:srcRect/>
          <a:stretch>
            <a:fillRect/>
          </a:stretch>
        </p:blipFill>
        <p:spPr bwMode="auto">
          <a:xfrm>
            <a:off x="4518025" y="322263"/>
            <a:ext cx="4286250" cy="25717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r>
              <a:rPr lang="en-US" sz="4000" b="1" smtClean="0">
                <a:solidFill>
                  <a:srgbClr val="FF3300"/>
                </a:solidFill>
                <a:ea typeface="ＭＳ Ｐゴシック" pitchFamily="-107" charset="-128"/>
                <a:cs typeface="ＭＳ Ｐゴシック" pitchFamily="-107" charset="-128"/>
              </a:rPr>
              <a:t>A very important blackbody:</a:t>
            </a:r>
            <a:br>
              <a:rPr lang="en-US" sz="4000" b="1" smtClean="0">
                <a:solidFill>
                  <a:srgbClr val="FF3300"/>
                </a:solidFill>
                <a:ea typeface="ＭＳ Ｐゴシック" pitchFamily="-107" charset="-128"/>
                <a:cs typeface="ＭＳ Ｐゴシック" pitchFamily="-107" charset="-128"/>
              </a:rPr>
            </a:br>
            <a:r>
              <a:rPr lang="en-US" sz="4000" b="1" smtClean="0">
                <a:solidFill>
                  <a:srgbClr val="FF3300"/>
                </a:solidFill>
                <a:ea typeface="ＭＳ Ｐゴシック" pitchFamily="-107" charset="-128"/>
                <a:cs typeface="ＭＳ Ｐゴシック" pitchFamily="-107" charset="-128"/>
              </a:rPr>
              <a:t>Cosmic Microwave Background</a:t>
            </a:r>
          </a:p>
        </p:txBody>
      </p:sp>
      <p:sp>
        <p:nvSpPr>
          <p:cNvPr id="735235" name="Rectangle 3"/>
          <p:cNvSpPr>
            <a:spLocks noGrp="1" noChangeArrowheads="1"/>
          </p:cNvSpPr>
          <p:nvPr>
            <p:ph type="body" sz="half" idx="1"/>
          </p:nvPr>
        </p:nvSpPr>
        <p:spPr/>
        <p:txBody>
          <a:bodyPr/>
          <a:lstStyle/>
          <a:p>
            <a:pPr marL="609600" indent="-609600">
              <a:lnSpc>
                <a:spcPct val="90000"/>
              </a:lnSpc>
            </a:pPr>
            <a:r>
              <a:rPr lang="en-US" sz="2000">
                <a:ea typeface="ＭＳ Ｐゴシック" pitchFamily="-107" charset="-128"/>
                <a:cs typeface="ＭＳ Ｐゴシック" pitchFamily="-107" charset="-128"/>
              </a:rPr>
              <a:t>The cosmic microwave background was discovered as a background “noise” a real problem for telecommunication satellites</a:t>
            </a:r>
          </a:p>
          <a:p>
            <a:pPr marL="609600" indent="-609600">
              <a:lnSpc>
                <a:spcPct val="90000"/>
              </a:lnSpc>
            </a:pPr>
            <a:r>
              <a:rPr lang="en-US" sz="2000">
                <a:ea typeface="ＭＳ Ｐゴシック" pitchFamily="-107" charset="-128"/>
                <a:cs typeface="ＭＳ Ｐゴシック" pitchFamily="-107" charset="-128"/>
              </a:rPr>
              <a:t>Wherever Penzias and Wilson pointed their antenna they would detect a microwave signal, very uniform across the sky</a:t>
            </a:r>
          </a:p>
          <a:p>
            <a:pPr marL="609600" indent="-609600">
              <a:lnSpc>
                <a:spcPct val="90000"/>
              </a:lnSpc>
            </a:pPr>
            <a:r>
              <a:rPr lang="en-US" sz="2000">
                <a:ea typeface="ＭＳ Ｐゴシック" pitchFamily="-107" charset="-128"/>
                <a:cs typeface="ＭＳ Ｐゴシック" pitchFamily="-107" charset="-128"/>
              </a:rPr>
              <a:t>This signal is now called the cosmic microwave background…</a:t>
            </a:r>
          </a:p>
        </p:txBody>
      </p:sp>
      <p:pic>
        <p:nvPicPr>
          <p:cNvPr id="63492" name="Picture 4" descr="CMB_discovery"/>
          <p:cNvPicPr>
            <a:picLocks noGrp="1" noChangeAspect="1" noChangeArrowheads="1"/>
          </p:cNvPicPr>
          <p:nvPr>
            <p:ph sz="half" idx="2"/>
          </p:nvPr>
        </p:nvPicPr>
        <p:blipFill>
          <a:blip r:embed="rId2"/>
          <a:srcRect/>
          <a:stretch>
            <a:fillRect/>
          </a:stretch>
        </p:blipFill>
        <p:spPr>
          <a:xfrm>
            <a:off x="4648200" y="2057400"/>
            <a:ext cx="4038600" cy="3609975"/>
          </a:xfr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352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352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352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5235" grpId="0" build="p"/>
    </p:bld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US" sz="4000" b="1">
                <a:solidFill>
                  <a:srgbClr val="FF3300"/>
                </a:solidFill>
                <a:ea typeface="ＭＳ Ｐゴシック" pitchFamily="-107" charset="-128"/>
                <a:cs typeface="ＭＳ Ｐゴシック" pitchFamily="-107" charset="-128"/>
              </a:rPr>
              <a:t>Cosmic Microwave Background. The CMB is a “perfect” Blackbody</a:t>
            </a:r>
          </a:p>
        </p:txBody>
      </p:sp>
      <p:pic>
        <p:nvPicPr>
          <p:cNvPr id="64515" name="Picture 11" descr="firas_spectrum"/>
          <p:cNvPicPr>
            <a:picLocks noGrp="1" noChangeAspect="1" noChangeArrowheads="1"/>
          </p:cNvPicPr>
          <p:nvPr>
            <p:ph idx="1"/>
          </p:nvPr>
        </p:nvPicPr>
        <p:blipFill>
          <a:blip r:embed="rId2"/>
          <a:srcRect/>
          <a:stretch>
            <a:fillRect/>
          </a:stretch>
        </p:blipFill>
        <p:spPr>
          <a:xfrm>
            <a:off x="1836738" y="1600200"/>
            <a:ext cx="5468937" cy="4525963"/>
          </a:xfrm>
          <a:noFill/>
        </p:spPr>
      </p:pic>
      <p:sp>
        <p:nvSpPr>
          <p:cNvPr id="64516" name="Text Box 13"/>
          <p:cNvSpPr txBox="1">
            <a:spLocks noChangeArrowheads="1"/>
          </p:cNvSpPr>
          <p:nvPr/>
        </p:nvSpPr>
        <p:spPr bwMode="auto">
          <a:xfrm>
            <a:off x="4632325" y="6213475"/>
            <a:ext cx="4157663" cy="461963"/>
          </a:xfrm>
          <a:prstGeom prst="rect">
            <a:avLst/>
          </a:prstGeom>
          <a:noFill/>
          <a:ln w="9525">
            <a:noFill/>
            <a:miter lim="800000"/>
            <a:headEnd/>
            <a:tailEnd/>
          </a:ln>
        </p:spPr>
        <p:txBody>
          <a:bodyPr wrap="none">
            <a:prstTxWarp prst="textNoShape">
              <a:avLst/>
            </a:prstTxWarp>
            <a:spAutoFit/>
          </a:bodyPr>
          <a:lstStyle/>
          <a:p>
            <a:r>
              <a:rPr lang="en-US"/>
              <a:t>COBE FIRAS 1989; T=2.725 K</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Rectangle 1"/>
          <p:cNvSpPr>
            <a:spLocks noGrp="1" noChangeArrowheads="1"/>
          </p:cNvSpPr>
          <p:nvPr>
            <p:ph type="title"/>
          </p:nvPr>
        </p:nvSpPr>
        <p:spPr/>
        <p:txBody>
          <a:bodyPr/>
          <a:lstStyle/>
          <a:p>
            <a:pPr eaLnBrk="1" hangingPunct="1"/>
            <a:r>
              <a:rPr lang="en-US" sz="4100" b="1" dirty="0" smtClean="0">
                <a:solidFill>
                  <a:srgbClr val="FF0000"/>
                </a:solidFill>
                <a:ea typeface="ＭＳ Ｐゴシック" pitchFamily="-107" charset="-128"/>
                <a:cs typeface="ＭＳ Ｐゴシック" pitchFamily="-107" charset="-128"/>
              </a:rPr>
              <a:t>Question 7.1 (</a:t>
            </a:r>
            <a:r>
              <a:rPr lang="en-US" sz="4100" b="1" dirty="0" err="1" smtClean="0">
                <a:solidFill>
                  <a:srgbClr val="FF0000"/>
                </a:solidFill>
                <a:ea typeface="ＭＳ Ｐゴシック" pitchFamily="-107" charset="-128"/>
                <a:cs typeface="ＭＳ Ｐゴシック" pitchFamily="-107" charset="-128"/>
              </a:rPr>
              <a:t>iclickers</a:t>
            </a:r>
            <a:r>
              <a:rPr lang="en-US" sz="4100" b="1" dirty="0" smtClean="0">
                <a:solidFill>
                  <a:srgbClr val="FF0000"/>
                </a:solidFill>
                <a:ea typeface="ＭＳ Ｐゴシック" pitchFamily="-107" charset="-128"/>
                <a:cs typeface="ＭＳ Ｐゴシック" pitchFamily="-107" charset="-128"/>
              </a:rPr>
              <a:t>!)</a:t>
            </a:r>
          </a:p>
        </p:txBody>
      </p:sp>
      <p:sp>
        <p:nvSpPr>
          <p:cNvPr id="29699" name="Rectangle 2"/>
          <p:cNvSpPr>
            <a:spLocks/>
          </p:cNvSpPr>
          <p:nvPr/>
        </p:nvSpPr>
        <p:spPr bwMode="auto">
          <a:xfrm>
            <a:off x="608013" y="1660525"/>
            <a:ext cx="7535862" cy="3751263"/>
          </a:xfrm>
          <a:prstGeom prst="rect">
            <a:avLst/>
          </a:prstGeom>
          <a:noFill/>
          <a:ln w="12700">
            <a:noFill/>
            <a:miter lim="800000"/>
            <a:headEnd/>
            <a:tailEnd/>
          </a:ln>
        </p:spPr>
        <p:txBody>
          <a:bodyPr lIns="0" tIns="0" rIns="0" bIns="0" anchor="ctr">
            <a:prstTxWarp prst="textNoShape">
              <a:avLst/>
            </a:prstTxWarp>
          </a:bodyPr>
          <a:lstStyle/>
          <a:p>
            <a:pPr>
              <a:buFont typeface="Arial" pitchFamily="-107" charset="0"/>
              <a:buChar char="•"/>
            </a:pPr>
            <a:r>
              <a:rPr lang="en-US" dirty="0" smtClean="0">
                <a:ea typeface="Gill Sans" pitchFamily="-107" charset="0"/>
                <a:cs typeface="Gill Sans" pitchFamily="-107" charset="0"/>
              </a:rPr>
              <a:t>If all stars are considered perfect blackbodies, then it should follow that all stars</a:t>
            </a:r>
          </a:p>
          <a:p>
            <a:pPr lvl="1">
              <a:buFont typeface="Arial" pitchFamily="-107" charset="0"/>
              <a:buChar char="•"/>
            </a:pPr>
            <a:r>
              <a:rPr lang="en-US" dirty="0">
                <a:ea typeface="Gill Sans" pitchFamily="-107" charset="0"/>
                <a:cs typeface="Gill Sans" pitchFamily="-107" charset="0"/>
              </a:rPr>
              <a:t>A)</a:t>
            </a:r>
            <a:r>
              <a:rPr lang="en-US" dirty="0" smtClean="0">
                <a:ea typeface="Gill Sans" pitchFamily="-107" charset="0"/>
                <a:cs typeface="Gill Sans" pitchFamily="-107" charset="0"/>
              </a:rPr>
              <a:t> of the same composition emit the same energy flux</a:t>
            </a:r>
          </a:p>
          <a:p>
            <a:pPr lvl="1">
              <a:buFont typeface="Arial" pitchFamily="-107" charset="0"/>
              <a:buChar char="•"/>
            </a:pPr>
            <a:r>
              <a:rPr lang="en-US" dirty="0">
                <a:ea typeface="Gill Sans" pitchFamily="-107" charset="0"/>
                <a:cs typeface="Gill Sans" pitchFamily="-107" charset="0"/>
              </a:rPr>
              <a:t>B</a:t>
            </a:r>
            <a:r>
              <a:rPr lang="en-US" dirty="0" smtClean="0">
                <a:ea typeface="Gill Sans" pitchFamily="-107" charset="0"/>
                <a:cs typeface="Gill Sans" pitchFamily="-107" charset="0"/>
              </a:rPr>
              <a:t>) of the same size emit the same energy flux</a:t>
            </a:r>
          </a:p>
          <a:p>
            <a:pPr lvl="1">
              <a:buFont typeface="Arial" pitchFamily="-107" charset="0"/>
              <a:buChar char="•"/>
            </a:pPr>
            <a:r>
              <a:rPr lang="en-US" dirty="0">
                <a:ea typeface="Gill Sans" pitchFamily="-107" charset="0"/>
                <a:cs typeface="Gill Sans" pitchFamily="-107" charset="0"/>
              </a:rPr>
              <a:t>C)</a:t>
            </a:r>
            <a:r>
              <a:rPr lang="en-US" dirty="0" smtClean="0">
                <a:ea typeface="Gill Sans" pitchFamily="-107" charset="0"/>
                <a:cs typeface="Gill Sans" pitchFamily="-107" charset="0"/>
              </a:rPr>
              <a:t> traveling at the same speed emit the same energy flux</a:t>
            </a:r>
          </a:p>
          <a:p>
            <a:pPr lvl="1">
              <a:buFont typeface="Arial" pitchFamily="-107" charset="0"/>
              <a:buChar char="•"/>
            </a:pPr>
            <a:r>
              <a:rPr lang="en-US" dirty="0" smtClean="0">
                <a:ea typeface="Gill Sans" pitchFamily="-107" charset="0"/>
                <a:cs typeface="Gill Sans" pitchFamily="-107" charset="0"/>
              </a:rPr>
              <a:t>D) of the same temperature emit the same energy flux</a:t>
            </a:r>
          </a:p>
          <a:p>
            <a:pPr lvl="1">
              <a:buFont typeface="Arial" pitchFamily="-107" charset="0"/>
              <a:buChar char="•"/>
            </a:pPr>
            <a:endParaRPr lang="en-US" dirty="0">
              <a:ea typeface="Gill Sans" pitchFamily="-107" charset="0"/>
              <a:cs typeface="Gill Sans" pitchFamily="-107" charset="0"/>
            </a:endParaRPr>
          </a:p>
          <a:p>
            <a:endParaRPr lang="en-US" dirty="0">
              <a:ea typeface="Gill Sans" pitchFamily="-107" charset="0"/>
              <a:cs typeface="Gill Sans" pitchFamily="-107" charset="0"/>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45" name="Rectangle 2"/>
          <p:cNvSpPr>
            <a:spLocks noChangeArrowheads="1"/>
          </p:cNvSpPr>
          <p:nvPr/>
        </p:nvSpPr>
        <p:spPr bwMode="auto">
          <a:xfrm>
            <a:off x="228600" y="381000"/>
            <a:ext cx="8686799" cy="1419137"/>
          </a:xfrm>
          <a:prstGeom prst="rect">
            <a:avLst/>
          </a:prstGeom>
          <a:noFill/>
          <a:ln w="9525">
            <a:noFill/>
            <a:miter lim="800000"/>
            <a:headEnd/>
            <a:tailEnd/>
          </a:ln>
        </p:spPr>
        <p:txBody>
          <a:bodyPr wrap="square" lIns="64291" tIns="32146" rIns="64291" bIns="32146">
            <a:prstTxWarp prst="textNoShape">
              <a:avLst/>
            </a:prstTxWarp>
            <a:spAutoFit/>
          </a:bodyPr>
          <a:lstStyle/>
          <a:p>
            <a:pPr algn="ctr"/>
            <a:r>
              <a:rPr lang="en-US" sz="4400" b="1" dirty="0" smtClean="0">
                <a:solidFill>
                  <a:srgbClr val="FF0000"/>
                </a:solidFill>
              </a:rPr>
              <a:t>Light is also a particle: Planck’s Law</a:t>
            </a:r>
            <a:r>
              <a:rPr lang="en-US" sz="4400" b="1" dirty="0" smtClean="0"/>
              <a:t> </a:t>
            </a:r>
            <a:endParaRPr lang="en-US" sz="4400" b="1" dirty="0"/>
          </a:p>
        </p:txBody>
      </p:sp>
      <p:graphicFrame>
        <p:nvGraphicFramePr>
          <p:cNvPr id="61442" name="Object 2"/>
          <p:cNvGraphicFramePr>
            <a:graphicFrameLocks noChangeAspect="1"/>
          </p:cNvGraphicFramePr>
          <p:nvPr/>
        </p:nvGraphicFramePr>
        <p:xfrm>
          <a:off x="446088" y="2679700"/>
          <a:ext cx="1019175" cy="774700"/>
        </p:xfrm>
        <a:graphic>
          <a:graphicData uri="http://schemas.openxmlformats.org/presentationml/2006/ole">
            <p:oleObj spid="_x0000_s156674" name="Equation" r:id="rId4" imgW="482600" imgH="368300" progId="Equation.3">
              <p:embed/>
            </p:oleObj>
          </a:graphicData>
        </a:graphic>
      </p:graphicFrame>
      <p:graphicFrame>
        <p:nvGraphicFramePr>
          <p:cNvPr id="61443" name="Object 3"/>
          <p:cNvGraphicFramePr>
            <a:graphicFrameLocks noChangeAspect="1"/>
          </p:cNvGraphicFramePr>
          <p:nvPr/>
        </p:nvGraphicFramePr>
        <p:xfrm>
          <a:off x="2160588" y="2946400"/>
          <a:ext cx="965200" cy="295275"/>
        </p:xfrm>
        <a:graphic>
          <a:graphicData uri="http://schemas.openxmlformats.org/presentationml/2006/ole">
            <p:oleObj spid="_x0000_s156675" name="Equation" r:id="rId5" imgW="457200" imgH="139700" progId="Equation.3">
              <p:embed/>
            </p:oleObj>
          </a:graphicData>
        </a:graphic>
      </p:graphicFrame>
      <p:sp>
        <p:nvSpPr>
          <p:cNvPr id="61446" name="TextBox 4"/>
          <p:cNvSpPr txBox="1">
            <a:spLocks noChangeArrowheads="1"/>
          </p:cNvSpPr>
          <p:nvPr/>
        </p:nvSpPr>
        <p:spPr bwMode="auto">
          <a:xfrm>
            <a:off x="1625600" y="2840038"/>
            <a:ext cx="398463" cy="449262"/>
          </a:xfrm>
          <a:prstGeom prst="rect">
            <a:avLst/>
          </a:prstGeom>
          <a:noFill/>
          <a:ln w="9525">
            <a:noFill/>
            <a:miter lim="800000"/>
            <a:headEnd/>
            <a:tailEnd/>
          </a:ln>
        </p:spPr>
        <p:txBody>
          <a:bodyPr wrap="none" lIns="64291" tIns="32146" rIns="64291" bIns="32146">
            <a:prstTxWarp prst="textNoShape">
              <a:avLst/>
            </a:prstTxWarp>
            <a:spAutoFit/>
          </a:bodyPr>
          <a:lstStyle/>
          <a:p>
            <a:r>
              <a:rPr lang="en-US" sz="2500"/>
              <a:t>or</a:t>
            </a:r>
          </a:p>
        </p:txBody>
      </p:sp>
      <p:graphicFrame>
        <p:nvGraphicFramePr>
          <p:cNvPr id="421892" name="Object 4"/>
          <p:cNvGraphicFramePr>
            <a:graphicFrameLocks noChangeAspect="1"/>
          </p:cNvGraphicFramePr>
          <p:nvPr/>
        </p:nvGraphicFramePr>
        <p:xfrm>
          <a:off x="392113" y="5680075"/>
          <a:ext cx="7475537" cy="828675"/>
        </p:xfrm>
        <a:graphic>
          <a:graphicData uri="http://schemas.openxmlformats.org/presentationml/2006/ole">
            <p:oleObj spid="_x0000_s156676" name="Equation" r:id="rId6" imgW="3543300" imgH="393700" progId="Equation.3">
              <p:embed/>
            </p:oleObj>
          </a:graphicData>
        </a:graphic>
      </p:graphicFrame>
      <p:sp>
        <p:nvSpPr>
          <p:cNvPr id="61447" name="Rectangle 6"/>
          <p:cNvSpPr>
            <a:spLocks noChangeArrowheads="1"/>
          </p:cNvSpPr>
          <p:nvPr/>
        </p:nvSpPr>
        <p:spPr bwMode="auto">
          <a:xfrm>
            <a:off x="3500438" y="1874838"/>
            <a:ext cx="4572000" cy="2373312"/>
          </a:xfrm>
          <a:prstGeom prst="rect">
            <a:avLst/>
          </a:prstGeom>
          <a:noFill/>
          <a:ln w="9525">
            <a:noFill/>
            <a:miter lim="800000"/>
            <a:headEnd/>
            <a:tailEnd/>
          </a:ln>
        </p:spPr>
        <p:txBody>
          <a:bodyPr lIns="64291" tIns="32146" rIns="64291" bIns="32146">
            <a:prstTxWarp prst="textNoShape">
              <a:avLst/>
            </a:prstTxWarp>
            <a:spAutoFit/>
          </a:bodyPr>
          <a:lstStyle/>
          <a:p>
            <a:r>
              <a:rPr lang="en-US" sz="2500" i="1">
                <a:latin typeface="Lucida Grande" pitchFamily="-107" charset="0"/>
                <a:ea typeface="Lucida Grande" pitchFamily="-107" charset="0"/>
                <a:cs typeface="Lucida Grande" pitchFamily="-107" charset="0"/>
              </a:rPr>
              <a:t>E</a:t>
            </a:r>
            <a:r>
              <a:rPr lang="en-US" sz="2500"/>
              <a:t> = Energy of a photon</a:t>
            </a:r>
          </a:p>
          <a:p>
            <a:r>
              <a:rPr lang="en-US" sz="2500" i="1"/>
              <a:t>h</a:t>
            </a:r>
            <a:r>
              <a:rPr lang="en-US" sz="2500"/>
              <a:t> = Planck’s constant = 6.625×10</a:t>
            </a:r>
            <a:r>
              <a:rPr lang="en-US" sz="2500" baseline="30000"/>
              <a:t>-34 </a:t>
            </a:r>
            <a:r>
              <a:rPr lang="en-US" sz="2500"/>
              <a:t>J s</a:t>
            </a:r>
            <a:endParaRPr lang="en-US" sz="2500" baseline="30000"/>
          </a:p>
          <a:p>
            <a:r>
              <a:rPr lang="en-US" sz="2500" i="1"/>
              <a:t>c</a:t>
            </a:r>
            <a:r>
              <a:rPr lang="en-US" sz="2500"/>
              <a:t> = speed of light</a:t>
            </a:r>
          </a:p>
          <a:p>
            <a:r>
              <a:rPr lang="en-US" sz="2500">
                <a:latin typeface="Lucida Grande" pitchFamily="-107" charset="0"/>
                <a:ea typeface="Lucida Grande" pitchFamily="-107" charset="0"/>
                <a:cs typeface="Lucida Grande" pitchFamily="-107" charset="0"/>
              </a:rPr>
              <a:t>λ</a:t>
            </a:r>
            <a:r>
              <a:rPr lang="en-US" sz="2500"/>
              <a:t> = wavelength of light</a:t>
            </a:r>
          </a:p>
          <a:p>
            <a:r>
              <a:rPr lang="en-US" sz="2500">
                <a:latin typeface="Lucida Grande" pitchFamily="-107" charset="0"/>
                <a:ea typeface="Lucida Grande" pitchFamily="-107" charset="0"/>
                <a:cs typeface="Lucida Grande" pitchFamily="-107" charset="0"/>
              </a:rPr>
              <a:t>ν</a:t>
            </a:r>
            <a:r>
              <a:rPr lang="en-US" sz="2500"/>
              <a:t> = frequency of light</a:t>
            </a:r>
          </a:p>
        </p:txBody>
      </p:sp>
      <p:sp>
        <p:nvSpPr>
          <p:cNvPr id="8" name="TextBox 7"/>
          <p:cNvSpPr txBox="1">
            <a:spLocks noChangeArrowheads="1"/>
          </p:cNvSpPr>
          <p:nvPr/>
        </p:nvSpPr>
        <p:spPr bwMode="auto">
          <a:xfrm>
            <a:off x="179388" y="4340225"/>
            <a:ext cx="8732837" cy="1233488"/>
          </a:xfrm>
          <a:prstGeom prst="rect">
            <a:avLst/>
          </a:prstGeom>
          <a:noFill/>
          <a:ln w="9525">
            <a:noFill/>
            <a:miter lim="800000"/>
            <a:headEnd/>
            <a:tailEnd/>
          </a:ln>
        </p:spPr>
        <p:txBody>
          <a:bodyPr lIns="64291" tIns="32146" rIns="64291" bIns="32146">
            <a:prstTxWarp prst="textNoShape">
              <a:avLst/>
            </a:prstTxWarp>
            <a:spAutoFit/>
          </a:bodyPr>
          <a:lstStyle/>
          <a:p>
            <a:r>
              <a:rPr lang="en-US" sz="2500"/>
              <a:t>Example:  DNA molecules are easily broken when hit with ultraviolet light at 260 nm (why you get cancer from sunburns).  How much energy does a single photon at this wavelength have?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218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Rectangle 1"/>
          <p:cNvSpPr>
            <a:spLocks noGrp="1" noChangeArrowheads="1"/>
          </p:cNvSpPr>
          <p:nvPr>
            <p:ph type="title"/>
          </p:nvPr>
        </p:nvSpPr>
        <p:spPr/>
        <p:txBody>
          <a:bodyPr/>
          <a:lstStyle/>
          <a:p>
            <a:pPr eaLnBrk="1" hangingPunct="1"/>
            <a:r>
              <a:rPr lang="en-US" sz="4100" b="1" dirty="0" smtClean="0">
                <a:solidFill>
                  <a:srgbClr val="FF0000"/>
                </a:solidFill>
                <a:ea typeface="ＭＳ Ｐゴシック" pitchFamily="-107" charset="-128"/>
                <a:cs typeface="ＭＳ Ｐゴシック" pitchFamily="-107" charset="-128"/>
              </a:rPr>
              <a:t>Question 7.2 (</a:t>
            </a:r>
            <a:r>
              <a:rPr lang="en-US" sz="4100" b="1" dirty="0" err="1" smtClean="0">
                <a:solidFill>
                  <a:srgbClr val="FF0000"/>
                </a:solidFill>
                <a:ea typeface="ＭＳ Ｐゴシック" pitchFamily="-107" charset="-128"/>
                <a:cs typeface="ＭＳ Ｐゴシック" pitchFamily="-107" charset="-128"/>
              </a:rPr>
              <a:t>iclickers</a:t>
            </a:r>
            <a:r>
              <a:rPr lang="en-US" sz="4100" b="1" dirty="0" smtClean="0">
                <a:solidFill>
                  <a:srgbClr val="FF0000"/>
                </a:solidFill>
                <a:ea typeface="ＭＳ Ｐゴシック" pitchFamily="-107" charset="-128"/>
                <a:cs typeface="ＭＳ Ｐゴシック" pitchFamily="-107" charset="-128"/>
              </a:rPr>
              <a:t>!)</a:t>
            </a:r>
          </a:p>
        </p:txBody>
      </p:sp>
      <p:sp>
        <p:nvSpPr>
          <p:cNvPr id="29699" name="Rectangle 2"/>
          <p:cNvSpPr>
            <a:spLocks/>
          </p:cNvSpPr>
          <p:nvPr/>
        </p:nvSpPr>
        <p:spPr bwMode="auto">
          <a:xfrm>
            <a:off x="608013" y="1660525"/>
            <a:ext cx="7535862" cy="3751263"/>
          </a:xfrm>
          <a:prstGeom prst="rect">
            <a:avLst/>
          </a:prstGeom>
          <a:noFill/>
          <a:ln w="12700">
            <a:noFill/>
            <a:miter lim="800000"/>
            <a:headEnd/>
            <a:tailEnd/>
          </a:ln>
        </p:spPr>
        <p:txBody>
          <a:bodyPr lIns="0" tIns="0" rIns="0" bIns="0" anchor="ctr">
            <a:prstTxWarp prst="textNoShape">
              <a:avLst/>
            </a:prstTxWarp>
          </a:bodyPr>
          <a:lstStyle/>
          <a:p>
            <a:pPr>
              <a:buFont typeface="Arial" pitchFamily="-107" charset="0"/>
              <a:buChar char="•"/>
            </a:pPr>
            <a:r>
              <a:rPr lang="en-US" dirty="0" smtClean="0">
                <a:ea typeface="Gill Sans" pitchFamily="-107" charset="0"/>
                <a:cs typeface="Gill Sans" pitchFamily="-107" charset="0"/>
              </a:rPr>
              <a:t>In what way does a photon of blue light not differ from a photon of yellow light in a vacuum</a:t>
            </a:r>
          </a:p>
          <a:p>
            <a:pPr lvl="1">
              <a:buFont typeface="Arial" pitchFamily="-107" charset="0"/>
              <a:buChar char="•"/>
            </a:pPr>
            <a:r>
              <a:rPr lang="en-US" dirty="0">
                <a:ea typeface="Gill Sans" pitchFamily="-107" charset="0"/>
                <a:cs typeface="Gill Sans" pitchFamily="-107" charset="0"/>
              </a:rPr>
              <a:t>A)</a:t>
            </a:r>
            <a:r>
              <a:rPr lang="en-US" dirty="0" smtClean="0">
                <a:ea typeface="Gill Sans" pitchFamily="-107" charset="0"/>
                <a:cs typeface="Gill Sans" pitchFamily="-107" charset="0"/>
              </a:rPr>
              <a:t> wavelength</a:t>
            </a:r>
          </a:p>
          <a:p>
            <a:pPr lvl="1">
              <a:buFont typeface="Arial" pitchFamily="-107" charset="0"/>
              <a:buChar char="•"/>
            </a:pPr>
            <a:r>
              <a:rPr lang="en-US" dirty="0">
                <a:ea typeface="Gill Sans" pitchFamily="-107" charset="0"/>
                <a:cs typeface="Gill Sans" pitchFamily="-107" charset="0"/>
              </a:rPr>
              <a:t>B</a:t>
            </a:r>
            <a:r>
              <a:rPr lang="en-US" dirty="0" smtClean="0">
                <a:ea typeface="Gill Sans" pitchFamily="-107" charset="0"/>
                <a:cs typeface="Gill Sans" pitchFamily="-107" charset="0"/>
              </a:rPr>
              <a:t>) color</a:t>
            </a:r>
          </a:p>
          <a:p>
            <a:pPr lvl="1">
              <a:buFont typeface="Arial" pitchFamily="-107" charset="0"/>
              <a:buChar char="•"/>
            </a:pPr>
            <a:r>
              <a:rPr lang="en-US" dirty="0" smtClean="0">
                <a:ea typeface="Gill Sans" pitchFamily="-107" charset="0"/>
                <a:cs typeface="Gill Sans" pitchFamily="-107" charset="0"/>
              </a:rPr>
              <a:t>C) energy</a:t>
            </a:r>
          </a:p>
          <a:p>
            <a:pPr lvl="1">
              <a:buFont typeface="Arial" pitchFamily="-107" charset="0"/>
              <a:buChar char="•"/>
            </a:pPr>
            <a:r>
              <a:rPr lang="en-US" dirty="0" smtClean="0">
                <a:ea typeface="Gill Sans" pitchFamily="-107" charset="0"/>
                <a:cs typeface="Gill Sans" pitchFamily="-107" charset="0"/>
              </a:rPr>
              <a:t>D) speed</a:t>
            </a:r>
          </a:p>
          <a:p>
            <a:pPr lvl="1">
              <a:buFont typeface="Arial" pitchFamily="-107" charset="0"/>
              <a:buChar char="•"/>
            </a:pPr>
            <a:endParaRPr lang="en-US" dirty="0">
              <a:ea typeface="Gill Sans" pitchFamily="-107" charset="0"/>
              <a:cs typeface="Gill Sans" pitchFamily="-107" charset="0"/>
            </a:endParaRPr>
          </a:p>
          <a:p>
            <a:endParaRPr lang="en-US" dirty="0">
              <a:ea typeface="Gill Sans" pitchFamily="-107" charset="0"/>
              <a:cs typeface="Gill Sans" pitchFamily="-107" charset="0"/>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2530" name="TextBox 3"/>
          <p:cNvSpPr txBox="1">
            <a:spLocks noChangeArrowheads="1"/>
          </p:cNvSpPr>
          <p:nvPr/>
        </p:nvSpPr>
        <p:spPr bwMode="auto">
          <a:xfrm>
            <a:off x="1196975" y="2143125"/>
            <a:ext cx="7054409" cy="557362"/>
          </a:xfrm>
          <a:prstGeom prst="rect">
            <a:avLst/>
          </a:prstGeom>
          <a:noFill/>
          <a:ln w="9525">
            <a:noFill/>
            <a:miter lim="800000"/>
            <a:headEnd/>
            <a:tailEnd/>
          </a:ln>
        </p:spPr>
        <p:txBody>
          <a:bodyPr wrap="none" lIns="64291" tIns="32146" rIns="64291" bIns="32146">
            <a:prstTxWarp prst="textNoShape">
              <a:avLst/>
            </a:prstTxWarp>
            <a:spAutoFit/>
          </a:bodyPr>
          <a:lstStyle/>
          <a:p>
            <a:r>
              <a:rPr lang="en-US" sz="3200" b="1" dirty="0">
                <a:solidFill>
                  <a:srgbClr val="FF0000"/>
                </a:solidFill>
              </a:rPr>
              <a:t>Why is the sky blue and the sunset red? </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3554" name="Picture 2" descr="box 5-04a"/>
          <p:cNvPicPr>
            <a:picLocks noChangeAspect="1" noChangeArrowheads="1"/>
          </p:cNvPicPr>
          <p:nvPr/>
        </p:nvPicPr>
        <p:blipFill>
          <a:blip r:embed="rId3"/>
          <a:srcRect/>
          <a:stretch>
            <a:fillRect/>
          </a:stretch>
        </p:blipFill>
        <p:spPr bwMode="auto">
          <a:xfrm>
            <a:off x="1249363" y="160338"/>
            <a:ext cx="6715125" cy="6532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5602" name="Picture 2" descr="box 5-04b"/>
          <p:cNvPicPr>
            <a:picLocks noChangeAspect="1" noChangeArrowheads="1"/>
          </p:cNvPicPr>
          <p:nvPr/>
        </p:nvPicPr>
        <p:blipFill>
          <a:blip r:embed="rId3"/>
          <a:srcRect/>
          <a:stretch>
            <a:fillRect/>
          </a:stretch>
        </p:blipFill>
        <p:spPr bwMode="auto">
          <a:xfrm>
            <a:off x="304800" y="190500"/>
            <a:ext cx="8531225" cy="64785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2530" name="TextBox 3"/>
          <p:cNvSpPr txBox="1">
            <a:spLocks noChangeArrowheads="1"/>
          </p:cNvSpPr>
          <p:nvPr/>
        </p:nvSpPr>
        <p:spPr bwMode="auto">
          <a:xfrm>
            <a:off x="1196975" y="2143125"/>
            <a:ext cx="6904128" cy="557362"/>
          </a:xfrm>
          <a:prstGeom prst="rect">
            <a:avLst/>
          </a:prstGeom>
          <a:noFill/>
          <a:ln w="9525">
            <a:noFill/>
            <a:miter lim="800000"/>
            <a:headEnd/>
            <a:tailEnd/>
          </a:ln>
        </p:spPr>
        <p:txBody>
          <a:bodyPr wrap="none" lIns="64291" tIns="32146" rIns="64291" bIns="32146">
            <a:prstTxWarp prst="textNoShape">
              <a:avLst/>
            </a:prstTxWarp>
            <a:spAutoFit/>
          </a:bodyPr>
          <a:lstStyle/>
          <a:p>
            <a:r>
              <a:rPr lang="en-US" sz="3200" b="1" dirty="0" smtClean="0">
                <a:solidFill>
                  <a:srgbClr val="FF0000"/>
                </a:solidFill>
              </a:rPr>
              <a:t>Spectra as the “fingerprints” of nature</a:t>
            </a:r>
            <a:endParaRPr lang="en-US" sz="3200" b="1" dirty="0">
              <a:solidFill>
                <a:srgbClr val="FF0000"/>
              </a:solidFill>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9698" name="Picture 2" descr="figure 5-13"/>
          <p:cNvPicPr>
            <a:picLocks noChangeAspect="1" noChangeArrowheads="1"/>
          </p:cNvPicPr>
          <p:nvPr/>
        </p:nvPicPr>
        <p:blipFill>
          <a:blip r:embed="rId3"/>
          <a:srcRect/>
          <a:stretch>
            <a:fillRect/>
          </a:stretch>
        </p:blipFill>
        <p:spPr bwMode="auto">
          <a:xfrm>
            <a:off x="231775" y="160338"/>
            <a:ext cx="6038850" cy="6532562"/>
          </a:xfrm>
          <a:prstGeom prst="rect">
            <a:avLst/>
          </a:prstGeom>
          <a:noFill/>
          <a:ln w="9525">
            <a:noFill/>
            <a:miter lim="800000"/>
            <a:headEnd/>
            <a:tailEnd/>
          </a:ln>
        </p:spPr>
      </p:pic>
      <p:sp>
        <p:nvSpPr>
          <p:cNvPr id="29699" name="Rectangle 2"/>
          <p:cNvSpPr>
            <a:spLocks noChangeArrowheads="1"/>
          </p:cNvSpPr>
          <p:nvPr/>
        </p:nvSpPr>
        <p:spPr bwMode="auto">
          <a:xfrm>
            <a:off x="6323013" y="214313"/>
            <a:ext cx="2820987" cy="3527425"/>
          </a:xfrm>
          <a:prstGeom prst="rect">
            <a:avLst/>
          </a:prstGeom>
          <a:noFill/>
          <a:ln w="9525">
            <a:noFill/>
            <a:miter lim="800000"/>
            <a:headEnd/>
            <a:tailEnd/>
          </a:ln>
        </p:spPr>
        <p:txBody>
          <a:bodyPr lIns="64291" tIns="32146" rIns="64291" bIns="32146">
            <a:prstTxWarp prst="textNoShape">
              <a:avLst/>
            </a:prstTxWarp>
            <a:spAutoFit/>
          </a:bodyPr>
          <a:lstStyle/>
          <a:p>
            <a:r>
              <a:rPr lang="en-US" sz="2500"/>
              <a:t>The Sun’s Spectrum </a:t>
            </a:r>
          </a:p>
          <a:p>
            <a:endParaRPr lang="en-US" sz="2500"/>
          </a:p>
          <a:p>
            <a:r>
              <a:rPr lang="en-US" sz="2500"/>
              <a:t>In 1814 Joseph von Fraunhofer magnified the solar spectrum seen through a prism, and found hundreds of dark lines.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1746" name="Picture 2" descr="figure 5-14"/>
          <p:cNvPicPr>
            <a:picLocks noChangeAspect="1" noChangeArrowheads="1"/>
          </p:cNvPicPr>
          <p:nvPr/>
        </p:nvPicPr>
        <p:blipFill>
          <a:blip r:embed="rId3"/>
          <a:srcRect/>
          <a:stretch>
            <a:fillRect/>
          </a:stretch>
        </p:blipFill>
        <p:spPr bwMode="auto">
          <a:xfrm>
            <a:off x="584200" y="165100"/>
            <a:ext cx="7977188" cy="65325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3794" name="Rectangle 3"/>
          <p:cNvSpPr>
            <a:spLocks noGrp="1" noChangeArrowheads="1"/>
          </p:cNvSpPr>
          <p:nvPr>
            <p:ph type="body" idx="1"/>
          </p:nvPr>
        </p:nvSpPr>
        <p:spPr>
          <a:xfrm>
            <a:off x="381000" y="2057400"/>
            <a:ext cx="8229600" cy="4525963"/>
          </a:xfrm>
        </p:spPr>
        <p:txBody>
          <a:bodyPr/>
          <a:lstStyle/>
          <a:p>
            <a:pPr>
              <a:buFont typeface="Gill Sans" pitchFamily="-107" charset="0"/>
              <a:buNone/>
            </a:pPr>
            <a:r>
              <a:rPr lang="en-US" sz="2400" dirty="0" smtClean="0">
                <a:ea typeface="ＭＳ Ｐゴシック" pitchFamily="-107" charset="-128"/>
                <a:cs typeface="ＭＳ Ｐゴシック" pitchFamily="-107" charset="-128"/>
              </a:rPr>
              <a:t>1. A hot, dense object such as a blackbody emits a </a:t>
            </a:r>
            <a:r>
              <a:rPr lang="en-US" sz="2400" b="1" dirty="0" smtClean="0">
                <a:ea typeface="ＭＳ Ｐゴシック" pitchFamily="-107" charset="-128"/>
                <a:cs typeface="ＭＳ Ｐゴシック" pitchFamily="-107" charset="-128"/>
              </a:rPr>
              <a:t>continuous spectrum</a:t>
            </a:r>
            <a:r>
              <a:rPr lang="en-US" sz="2400" dirty="0" smtClean="0">
                <a:ea typeface="ＭＳ Ｐゴシック" pitchFamily="-107" charset="-128"/>
                <a:cs typeface="ＭＳ Ｐゴシック" pitchFamily="-107" charset="-128"/>
              </a:rPr>
              <a:t> covering all wavelengths.</a:t>
            </a:r>
          </a:p>
          <a:p>
            <a:pPr>
              <a:buFont typeface="Gill Sans" pitchFamily="-107" charset="0"/>
              <a:buNone/>
            </a:pPr>
            <a:r>
              <a:rPr lang="en-US" sz="2400" dirty="0" smtClean="0">
                <a:ea typeface="ＭＳ Ｐゴシック" pitchFamily="-107" charset="-128"/>
                <a:cs typeface="ＭＳ Ｐゴシック" pitchFamily="-107" charset="-128"/>
              </a:rPr>
              <a:t>2. A hot, transparent gas produces a spectrum that contains bright (</a:t>
            </a:r>
            <a:r>
              <a:rPr lang="en-US" sz="2400" b="1" dirty="0" smtClean="0">
                <a:ea typeface="ＭＳ Ｐゴシック" pitchFamily="-107" charset="-128"/>
                <a:cs typeface="ＭＳ Ｐゴシック" pitchFamily="-107" charset="-128"/>
              </a:rPr>
              <a:t>emission</a:t>
            </a:r>
            <a:r>
              <a:rPr lang="en-US" sz="2400" dirty="0" smtClean="0">
                <a:ea typeface="ＭＳ Ｐゴシック" pitchFamily="-107" charset="-128"/>
                <a:cs typeface="ＭＳ Ｐゴシック" pitchFamily="-107" charset="-128"/>
              </a:rPr>
              <a:t>) lines.</a:t>
            </a:r>
          </a:p>
          <a:p>
            <a:pPr>
              <a:buFont typeface="Gill Sans" pitchFamily="-107" charset="0"/>
              <a:buNone/>
            </a:pPr>
            <a:r>
              <a:rPr lang="en-US" sz="2400" dirty="0" smtClean="0">
                <a:ea typeface="ＭＳ Ｐゴシック" pitchFamily="-107" charset="-128"/>
                <a:cs typeface="ＭＳ Ｐゴシック" pitchFamily="-107" charset="-128"/>
              </a:rPr>
              <a:t>3. A cool, transparent gas in front of a light source that itself has a continuous spectrum produces dark (</a:t>
            </a:r>
            <a:r>
              <a:rPr lang="en-US" sz="2400" b="1" dirty="0" smtClean="0">
                <a:ea typeface="ＭＳ Ｐゴシック" pitchFamily="-107" charset="-128"/>
                <a:cs typeface="ＭＳ Ｐゴシック" pitchFamily="-107" charset="-128"/>
              </a:rPr>
              <a:t>absorption</a:t>
            </a:r>
            <a:r>
              <a:rPr lang="en-US" sz="2400" dirty="0" smtClean="0">
                <a:ea typeface="ＭＳ Ｐゴシック" pitchFamily="-107" charset="-128"/>
                <a:cs typeface="ＭＳ Ｐゴシック" pitchFamily="-107" charset="-128"/>
              </a:rPr>
              <a:t>) lines in the continuous spectrum.  </a:t>
            </a:r>
          </a:p>
        </p:txBody>
      </p:sp>
      <p:sp>
        <p:nvSpPr>
          <p:cNvPr id="33795" name="TextBox 4"/>
          <p:cNvSpPr txBox="1">
            <a:spLocks noChangeArrowheads="1"/>
          </p:cNvSpPr>
          <p:nvPr/>
        </p:nvSpPr>
        <p:spPr bwMode="auto">
          <a:xfrm>
            <a:off x="2514600" y="609600"/>
            <a:ext cx="4032248" cy="742028"/>
          </a:xfrm>
          <a:prstGeom prst="rect">
            <a:avLst/>
          </a:prstGeom>
          <a:noFill/>
          <a:ln w="9525">
            <a:noFill/>
            <a:miter lim="800000"/>
            <a:headEnd/>
            <a:tailEnd/>
          </a:ln>
        </p:spPr>
        <p:txBody>
          <a:bodyPr wrap="none" lIns="64291" tIns="32146" rIns="64291" bIns="32146">
            <a:prstTxWarp prst="textNoShape">
              <a:avLst/>
            </a:prstTxWarp>
            <a:spAutoFit/>
          </a:bodyPr>
          <a:lstStyle/>
          <a:p>
            <a:pPr algn="ctr"/>
            <a:r>
              <a:rPr lang="en-US" sz="4400" b="1" dirty="0" err="1">
                <a:solidFill>
                  <a:srgbClr val="FF0000"/>
                </a:solidFill>
              </a:rPr>
              <a:t>Kirchoff’s</a:t>
            </a:r>
            <a:r>
              <a:rPr lang="en-US" sz="4400" b="1" dirty="0">
                <a:solidFill>
                  <a:srgbClr val="FF0000"/>
                </a:solidFill>
              </a:rPr>
              <a:t> Laws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4818" name="Picture 2" descr="figure 5-16"/>
          <p:cNvPicPr>
            <a:picLocks noChangeAspect="1" noChangeArrowheads="1"/>
          </p:cNvPicPr>
          <p:nvPr/>
        </p:nvPicPr>
        <p:blipFill>
          <a:blip r:embed="rId3"/>
          <a:srcRect/>
          <a:stretch>
            <a:fillRect/>
          </a:stretch>
        </p:blipFill>
        <p:spPr bwMode="auto">
          <a:xfrm>
            <a:off x="304800" y="190500"/>
            <a:ext cx="8531225" cy="6472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6866" name="Picture 2" descr="figure 5-12"/>
          <p:cNvPicPr>
            <a:picLocks noChangeAspect="1" noChangeArrowheads="1"/>
          </p:cNvPicPr>
          <p:nvPr/>
        </p:nvPicPr>
        <p:blipFill>
          <a:blip r:embed="rId3"/>
          <a:srcRect/>
          <a:stretch>
            <a:fillRect/>
          </a:stretch>
        </p:blipFill>
        <p:spPr bwMode="auto">
          <a:xfrm>
            <a:off x="339725" y="214313"/>
            <a:ext cx="8399463" cy="6203950"/>
          </a:xfrm>
          <a:prstGeom prst="rect">
            <a:avLst/>
          </a:prstGeom>
          <a:noFill/>
          <a:ln w="9525">
            <a:noFill/>
            <a:miter lim="800000"/>
            <a:headEnd/>
            <a:tailEnd/>
          </a:ln>
        </p:spPr>
      </p:pic>
      <p:sp>
        <p:nvSpPr>
          <p:cNvPr id="36867" name="TextBox 2"/>
          <p:cNvSpPr txBox="1">
            <a:spLocks noChangeArrowheads="1"/>
          </p:cNvSpPr>
          <p:nvPr/>
        </p:nvSpPr>
        <p:spPr bwMode="auto">
          <a:xfrm>
            <a:off x="2214563" y="6403975"/>
            <a:ext cx="3898900" cy="449263"/>
          </a:xfrm>
          <a:prstGeom prst="rect">
            <a:avLst/>
          </a:prstGeom>
          <a:noFill/>
          <a:ln w="9525">
            <a:noFill/>
            <a:miter lim="800000"/>
            <a:headEnd/>
            <a:tailEnd/>
          </a:ln>
        </p:spPr>
        <p:txBody>
          <a:bodyPr wrap="none" lIns="64291" tIns="32146" rIns="64291" bIns="32146">
            <a:prstTxWarp prst="textNoShape">
              <a:avLst/>
            </a:prstTxWarp>
            <a:spAutoFit/>
          </a:bodyPr>
          <a:lstStyle/>
          <a:p>
            <a:r>
              <a:rPr lang="en-US" sz="2500"/>
              <a:t>The energy output of the sun.</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8914" name="Picture 1" descr="sunimage001.gif"/>
          <p:cNvPicPr>
            <a:picLocks noChangeAspect="1"/>
          </p:cNvPicPr>
          <p:nvPr/>
        </p:nvPicPr>
        <p:blipFill>
          <a:blip r:embed="rId2"/>
          <a:srcRect/>
          <a:stretch>
            <a:fillRect/>
          </a:stretch>
        </p:blipFill>
        <p:spPr bwMode="auto">
          <a:xfrm>
            <a:off x="6232525" y="106363"/>
            <a:ext cx="2579688" cy="2501900"/>
          </a:xfrm>
          <a:prstGeom prst="rect">
            <a:avLst/>
          </a:prstGeom>
          <a:noFill/>
          <a:ln w="9525">
            <a:noFill/>
            <a:miter lim="800000"/>
            <a:headEnd/>
            <a:tailEnd/>
          </a:ln>
        </p:spPr>
      </p:pic>
      <p:pic>
        <p:nvPicPr>
          <p:cNvPr id="38915" name="Picture 2" descr="figure 5-16"/>
          <p:cNvPicPr>
            <a:picLocks noChangeAspect="1" noChangeArrowheads="1"/>
          </p:cNvPicPr>
          <p:nvPr/>
        </p:nvPicPr>
        <p:blipFill>
          <a:blip r:embed="rId3"/>
          <a:srcRect/>
          <a:stretch>
            <a:fillRect/>
          </a:stretch>
        </p:blipFill>
        <p:spPr bwMode="auto">
          <a:xfrm>
            <a:off x="339725" y="1446213"/>
            <a:ext cx="4392613" cy="3333750"/>
          </a:xfrm>
          <a:prstGeom prst="rect">
            <a:avLst/>
          </a:prstGeom>
          <a:noFill/>
          <a:ln w="9525">
            <a:noFill/>
            <a:miter lim="800000"/>
            <a:headEnd/>
            <a:tailEnd/>
          </a:ln>
        </p:spPr>
      </p:pic>
      <p:pic>
        <p:nvPicPr>
          <p:cNvPr id="38916" name="Picture 3" descr="RosetteNebula-MegaPrime-CFHT_16th.jpg"/>
          <p:cNvPicPr>
            <a:picLocks noChangeAspect="1"/>
          </p:cNvPicPr>
          <p:nvPr/>
        </p:nvPicPr>
        <p:blipFill>
          <a:blip r:embed="rId4"/>
          <a:srcRect/>
          <a:stretch>
            <a:fillRect/>
          </a:stretch>
        </p:blipFill>
        <p:spPr bwMode="auto">
          <a:xfrm>
            <a:off x="5692775" y="3643313"/>
            <a:ext cx="3148013" cy="3214687"/>
          </a:xfrm>
          <a:prstGeom prst="rect">
            <a:avLst/>
          </a:prstGeom>
          <a:noFill/>
          <a:ln w="9525">
            <a:noFill/>
            <a:miter lim="800000"/>
            <a:headEnd/>
            <a:tailEnd/>
          </a:ln>
        </p:spPr>
      </p:pic>
      <p:pic>
        <p:nvPicPr>
          <p:cNvPr id="38917" name="Picture 4" descr="bulb.jpg"/>
          <p:cNvPicPr>
            <a:picLocks noChangeAspect="1"/>
          </p:cNvPicPr>
          <p:nvPr/>
        </p:nvPicPr>
        <p:blipFill>
          <a:blip r:embed="rId5"/>
          <a:srcRect/>
          <a:stretch>
            <a:fillRect/>
          </a:stretch>
        </p:blipFill>
        <p:spPr bwMode="auto">
          <a:xfrm>
            <a:off x="392113" y="5357813"/>
            <a:ext cx="1773237" cy="1176337"/>
          </a:xfrm>
          <a:prstGeom prst="rect">
            <a:avLst/>
          </a:prstGeom>
          <a:noFill/>
          <a:ln w="9525">
            <a:noFill/>
            <a:miter lim="800000"/>
            <a:headEnd/>
            <a:tailEnd/>
          </a:ln>
        </p:spPr>
      </p:pic>
      <p:pic>
        <p:nvPicPr>
          <p:cNvPr id="38918" name="Picture 5" descr="Tanninglamp.jpg"/>
          <p:cNvPicPr>
            <a:picLocks noChangeAspect="1"/>
          </p:cNvPicPr>
          <p:nvPr/>
        </p:nvPicPr>
        <p:blipFill>
          <a:blip r:embed="rId6"/>
          <a:srcRect/>
          <a:stretch>
            <a:fillRect/>
          </a:stretch>
        </p:blipFill>
        <p:spPr bwMode="auto">
          <a:xfrm>
            <a:off x="3446463" y="5037138"/>
            <a:ext cx="2000250" cy="1500187"/>
          </a:xfrm>
          <a:prstGeom prst="rect">
            <a:avLst/>
          </a:prstGeom>
          <a:noFill/>
          <a:ln w="9525">
            <a:noFill/>
            <a:miter lim="800000"/>
            <a:headEnd/>
            <a:tailEnd/>
          </a:ln>
        </p:spPr>
      </p:pic>
      <p:cxnSp>
        <p:nvCxnSpPr>
          <p:cNvPr id="38919" name="Straight Connector 7"/>
          <p:cNvCxnSpPr>
            <a:cxnSpLocks noChangeShapeType="1"/>
          </p:cNvCxnSpPr>
          <p:nvPr/>
        </p:nvCxnSpPr>
        <p:spPr bwMode="auto">
          <a:xfrm rot="5400000">
            <a:off x="-277018" y="4526756"/>
            <a:ext cx="1500188" cy="161925"/>
          </a:xfrm>
          <a:prstGeom prst="line">
            <a:avLst/>
          </a:prstGeom>
          <a:noFill/>
          <a:ln w="25400">
            <a:solidFill>
              <a:schemeClr val="tx1"/>
            </a:solidFill>
            <a:round/>
            <a:headEnd/>
            <a:tailEnd/>
          </a:ln>
        </p:spPr>
      </p:cxnSp>
      <p:cxnSp>
        <p:nvCxnSpPr>
          <p:cNvPr id="38920" name="Straight Connector 8"/>
          <p:cNvCxnSpPr>
            <a:cxnSpLocks noChangeShapeType="1"/>
          </p:cNvCxnSpPr>
          <p:nvPr/>
        </p:nvCxnSpPr>
        <p:spPr bwMode="auto">
          <a:xfrm rot="16200000" flipH="1">
            <a:off x="1196182" y="4393406"/>
            <a:ext cx="1500188" cy="428625"/>
          </a:xfrm>
          <a:prstGeom prst="line">
            <a:avLst/>
          </a:prstGeom>
          <a:noFill/>
          <a:ln w="25400">
            <a:solidFill>
              <a:schemeClr val="tx1"/>
            </a:solidFill>
            <a:round/>
            <a:headEnd/>
            <a:tailEnd/>
          </a:ln>
        </p:spPr>
      </p:cxnSp>
      <p:cxnSp>
        <p:nvCxnSpPr>
          <p:cNvPr id="38921" name="Straight Connector 13"/>
          <p:cNvCxnSpPr>
            <a:cxnSpLocks noChangeShapeType="1"/>
          </p:cNvCxnSpPr>
          <p:nvPr/>
        </p:nvCxnSpPr>
        <p:spPr bwMode="auto">
          <a:xfrm rot="16200000" flipH="1">
            <a:off x="2456656" y="4098132"/>
            <a:ext cx="1177925" cy="696912"/>
          </a:xfrm>
          <a:prstGeom prst="line">
            <a:avLst/>
          </a:prstGeom>
          <a:noFill/>
          <a:ln w="25400">
            <a:solidFill>
              <a:schemeClr val="tx1"/>
            </a:solidFill>
            <a:round/>
            <a:headEnd/>
            <a:tailEnd/>
          </a:ln>
        </p:spPr>
      </p:cxnSp>
      <p:cxnSp>
        <p:nvCxnSpPr>
          <p:cNvPr id="38922" name="Straight Connector 15"/>
          <p:cNvCxnSpPr>
            <a:cxnSpLocks noChangeShapeType="1"/>
          </p:cNvCxnSpPr>
          <p:nvPr/>
        </p:nvCxnSpPr>
        <p:spPr bwMode="auto">
          <a:xfrm rot="10800000">
            <a:off x="3875088" y="3429000"/>
            <a:ext cx="1768475" cy="214313"/>
          </a:xfrm>
          <a:prstGeom prst="line">
            <a:avLst/>
          </a:prstGeom>
          <a:noFill/>
          <a:ln w="25400">
            <a:solidFill>
              <a:schemeClr val="tx1"/>
            </a:solidFill>
            <a:round/>
            <a:headEnd/>
            <a:tailEnd/>
          </a:ln>
        </p:spPr>
      </p:cxnSp>
      <p:cxnSp>
        <p:nvCxnSpPr>
          <p:cNvPr id="38923" name="Straight Connector 17"/>
          <p:cNvCxnSpPr>
            <a:cxnSpLocks noChangeShapeType="1"/>
          </p:cNvCxnSpPr>
          <p:nvPr/>
        </p:nvCxnSpPr>
        <p:spPr bwMode="auto">
          <a:xfrm rot="10800000">
            <a:off x="4625975" y="2303463"/>
            <a:ext cx="1554163" cy="322262"/>
          </a:xfrm>
          <a:prstGeom prst="line">
            <a:avLst/>
          </a:prstGeom>
          <a:noFill/>
          <a:ln w="25400">
            <a:solidFill>
              <a:schemeClr val="tx1"/>
            </a:solidFill>
            <a:round/>
            <a:headEnd/>
            <a:tailEnd/>
          </a:ln>
        </p:spPr>
      </p:cxnSp>
      <p:cxnSp>
        <p:nvCxnSpPr>
          <p:cNvPr id="38924" name="Straight Connector 20"/>
          <p:cNvCxnSpPr>
            <a:cxnSpLocks noChangeShapeType="1"/>
          </p:cNvCxnSpPr>
          <p:nvPr/>
        </p:nvCxnSpPr>
        <p:spPr bwMode="auto">
          <a:xfrm rot="5400000">
            <a:off x="4545012" y="241301"/>
            <a:ext cx="1768475" cy="1606550"/>
          </a:xfrm>
          <a:prstGeom prst="line">
            <a:avLst/>
          </a:prstGeom>
          <a:noFill/>
          <a:ln w="25400">
            <a:solidFill>
              <a:schemeClr val="tx1"/>
            </a:solidFill>
            <a:round/>
            <a:headEnd/>
            <a:tailEnd/>
          </a:ln>
        </p:spPr>
      </p:cxn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1986" name="Picture 2" descr="figure 5-15"/>
          <p:cNvPicPr>
            <a:picLocks noChangeAspect="1" noChangeArrowheads="1"/>
          </p:cNvPicPr>
          <p:nvPr/>
        </p:nvPicPr>
        <p:blipFill>
          <a:blip r:embed="rId3"/>
          <a:srcRect/>
          <a:stretch>
            <a:fillRect/>
          </a:stretch>
        </p:blipFill>
        <p:spPr bwMode="auto">
          <a:xfrm>
            <a:off x="487363" y="268288"/>
            <a:ext cx="8188325" cy="6246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4034" name="Picture 2" descr="figure 5-18"/>
          <p:cNvPicPr>
            <a:picLocks noChangeAspect="1" noChangeArrowheads="1"/>
          </p:cNvPicPr>
          <p:nvPr/>
        </p:nvPicPr>
        <p:blipFill>
          <a:blip r:embed="rId3"/>
          <a:srcRect/>
          <a:stretch>
            <a:fillRect/>
          </a:stretch>
        </p:blipFill>
        <p:spPr bwMode="auto">
          <a:xfrm>
            <a:off x="231775" y="160338"/>
            <a:ext cx="5210175" cy="6532562"/>
          </a:xfrm>
          <a:prstGeom prst="rect">
            <a:avLst/>
          </a:prstGeom>
          <a:noFill/>
          <a:ln w="9525">
            <a:noFill/>
            <a:miter lim="800000"/>
            <a:headEnd/>
            <a:tailEnd/>
          </a:ln>
        </p:spPr>
      </p:pic>
      <p:sp>
        <p:nvSpPr>
          <p:cNvPr id="44035" name="Rectangle 2"/>
          <p:cNvSpPr>
            <a:spLocks noChangeArrowheads="1"/>
          </p:cNvSpPr>
          <p:nvPr/>
        </p:nvSpPr>
        <p:spPr bwMode="auto">
          <a:xfrm>
            <a:off x="5535613" y="160338"/>
            <a:ext cx="3482975" cy="5821362"/>
          </a:xfrm>
          <a:prstGeom prst="rect">
            <a:avLst/>
          </a:prstGeom>
          <a:noFill/>
          <a:ln w="9525">
            <a:noFill/>
            <a:miter lim="800000"/>
            <a:headEnd/>
            <a:tailEnd/>
          </a:ln>
        </p:spPr>
        <p:txBody>
          <a:bodyPr lIns="64291" tIns="32146" rIns="64291" bIns="32146">
            <a:prstTxWarp prst="textNoShape">
              <a:avLst/>
            </a:prstTxWarp>
            <a:spAutoFit/>
          </a:bodyPr>
          <a:lstStyle/>
          <a:p>
            <a:r>
              <a:rPr lang="en-US" sz="2200"/>
              <a:t>The glowing gas cloud in this Hubble Space Telescope image lies 210,000 light-years away in the constellation Tucana (the Toucan).  Hot stars within the nebula emit high-energy, ultraviolet photons, which are absorbed by the surrounding gas and heat the gas to high temperature.  This heated gas produces light with an emission line spectrum. The wavelength of red light emitted by the nebula is 656 nm, characteristic of hydrogen gas</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6082" name="Picture 2" descr="chapter 5 opener"/>
          <p:cNvPicPr>
            <a:picLocks noChangeAspect="1" noChangeArrowheads="1"/>
          </p:cNvPicPr>
          <p:nvPr/>
        </p:nvPicPr>
        <p:blipFill>
          <a:blip r:embed="rId3"/>
          <a:srcRect/>
          <a:stretch>
            <a:fillRect/>
          </a:stretch>
        </p:blipFill>
        <p:spPr bwMode="auto">
          <a:xfrm>
            <a:off x="-785813" y="-1285875"/>
            <a:ext cx="10072688" cy="11028363"/>
          </a:xfrm>
          <a:prstGeom prst="rect">
            <a:avLst/>
          </a:prstGeom>
          <a:noFill/>
          <a:ln w="9525">
            <a:noFill/>
            <a:miter lim="800000"/>
            <a:headEnd/>
            <a:tailEnd/>
          </a:ln>
        </p:spPr>
      </p:pic>
      <p:sp>
        <p:nvSpPr>
          <p:cNvPr id="46083" name="Rectangle 2"/>
          <p:cNvSpPr>
            <a:spLocks noChangeArrowheads="1"/>
          </p:cNvSpPr>
          <p:nvPr/>
        </p:nvSpPr>
        <p:spPr bwMode="auto">
          <a:xfrm>
            <a:off x="6429375" y="160338"/>
            <a:ext cx="2714625" cy="3143250"/>
          </a:xfrm>
          <a:prstGeom prst="rect">
            <a:avLst/>
          </a:prstGeom>
          <a:noFill/>
          <a:ln w="9525">
            <a:noFill/>
            <a:miter lim="800000"/>
            <a:headEnd/>
            <a:tailEnd/>
          </a:ln>
        </p:spPr>
        <p:txBody>
          <a:bodyPr lIns="64291" tIns="32146" rIns="64291" bIns="32146">
            <a:prstTxWarp prst="textNoShape">
              <a:avLst/>
            </a:prstTxWarp>
            <a:spAutoFit/>
          </a:bodyPr>
          <a:lstStyle/>
          <a:p>
            <a:r>
              <a:rPr lang="en-US" sz="2500" dirty="0">
                <a:solidFill>
                  <a:schemeClr val="bg1"/>
                </a:solidFill>
              </a:rPr>
              <a:t>The Ring Nebula is a shell of glowing gases surrounding a</a:t>
            </a:r>
          </a:p>
          <a:p>
            <a:r>
              <a:rPr lang="en-US" sz="2500" dirty="0">
                <a:solidFill>
                  <a:schemeClr val="bg1"/>
                </a:solidFill>
              </a:rPr>
              <a:t>dying star. The spectrum of the emitted light reveals which gases are present.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8130" name="Picture 2" descr="figure 5-17"/>
          <p:cNvPicPr>
            <a:picLocks noChangeAspect="1" noChangeArrowheads="1"/>
          </p:cNvPicPr>
          <p:nvPr/>
        </p:nvPicPr>
        <p:blipFill>
          <a:blip r:embed="rId3"/>
          <a:srcRect/>
          <a:stretch>
            <a:fillRect/>
          </a:stretch>
        </p:blipFill>
        <p:spPr bwMode="auto">
          <a:xfrm>
            <a:off x="285750" y="374650"/>
            <a:ext cx="8531225" cy="3533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2226" name="Picture 2" descr="box 5-05 part 2"/>
          <p:cNvPicPr>
            <a:picLocks noChangeAspect="1" noChangeArrowheads="1"/>
          </p:cNvPicPr>
          <p:nvPr/>
        </p:nvPicPr>
        <p:blipFill>
          <a:blip r:embed="rId3"/>
          <a:srcRect/>
          <a:stretch>
            <a:fillRect/>
          </a:stretch>
        </p:blipFill>
        <p:spPr bwMode="auto">
          <a:xfrm>
            <a:off x="339725" y="214313"/>
            <a:ext cx="8531225" cy="5521325"/>
          </a:xfrm>
          <a:prstGeom prst="rect">
            <a:avLst/>
          </a:prstGeom>
          <a:noFill/>
          <a:ln w="9525">
            <a:noFill/>
            <a:miter lim="800000"/>
            <a:headEnd/>
            <a:tailEnd/>
          </a:ln>
        </p:spPr>
      </p:pic>
      <p:sp>
        <p:nvSpPr>
          <p:cNvPr id="52227" name="TextBox 2"/>
          <p:cNvSpPr txBox="1">
            <a:spLocks noChangeArrowheads="1"/>
          </p:cNvSpPr>
          <p:nvPr/>
        </p:nvSpPr>
        <p:spPr bwMode="auto">
          <a:xfrm>
            <a:off x="446088" y="5840413"/>
            <a:ext cx="7145337" cy="454025"/>
          </a:xfrm>
          <a:prstGeom prst="rect">
            <a:avLst/>
          </a:prstGeom>
          <a:noFill/>
          <a:ln w="9525">
            <a:noFill/>
            <a:miter lim="800000"/>
            <a:headEnd/>
            <a:tailEnd/>
          </a:ln>
        </p:spPr>
        <p:txBody>
          <a:bodyPr wrap="none" lIns="64291" tIns="32146" rIns="64291" bIns="32146">
            <a:prstTxWarp prst="textNoShape">
              <a:avLst/>
            </a:prstTxWarp>
            <a:spAutoFit/>
          </a:bodyPr>
          <a:lstStyle/>
          <a:p>
            <a:r>
              <a:rPr lang="en-US" sz="2500"/>
              <a:t>Atomic number is the number of protons in an atom.</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Rectangle 1"/>
          <p:cNvSpPr>
            <a:spLocks noGrp="1" noChangeArrowheads="1"/>
          </p:cNvSpPr>
          <p:nvPr>
            <p:ph type="title"/>
          </p:nvPr>
        </p:nvSpPr>
        <p:spPr/>
        <p:txBody>
          <a:bodyPr/>
          <a:lstStyle/>
          <a:p>
            <a:pPr eaLnBrk="1" hangingPunct="1"/>
            <a:r>
              <a:rPr lang="en-US" sz="4100" b="1" dirty="0" smtClean="0">
                <a:solidFill>
                  <a:srgbClr val="FF0000"/>
                </a:solidFill>
                <a:ea typeface="ＭＳ Ｐゴシック" pitchFamily="-107" charset="-128"/>
                <a:cs typeface="ＭＳ Ｐゴシック" pitchFamily="-107" charset="-128"/>
              </a:rPr>
              <a:t>Question 7.3 (</a:t>
            </a:r>
            <a:r>
              <a:rPr lang="en-US" sz="4100" b="1" dirty="0" err="1" smtClean="0">
                <a:solidFill>
                  <a:srgbClr val="FF0000"/>
                </a:solidFill>
                <a:ea typeface="ＭＳ Ｐゴシック" pitchFamily="-107" charset="-128"/>
                <a:cs typeface="ＭＳ Ｐゴシック" pitchFamily="-107" charset="-128"/>
              </a:rPr>
              <a:t>iclickers</a:t>
            </a:r>
            <a:r>
              <a:rPr lang="en-US" sz="4100" b="1" dirty="0" smtClean="0">
                <a:solidFill>
                  <a:srgbClr val="FF0000"/>
                </a:solidFill>
                <a:ea typeface="ＭＳ Ｐゴシック" pitchFamily="-107" charset="-128"/>
                <a:cs typeface="ＭＳ Ｐゴシック" pitchFamily="-107" charset="-128"/>
              </a:rPr>
              <a:t>!)</a:t>
            </a:r>
          </a:p>
        </p:txBody>
      </p:sp>
      <p:sp>
        <p:nvSpPr>
          <p:cNvPr id="29699" name="Rectangle 2"/>
          <p:cNvSpPr>
            <a:spLocks/>
          </p:cNvSpPr>
          <p:nvPr/>
        </p:nvSpPr>
        <p:spPr bwMode="auto">
          <a:xfrm>
            <a:off x="608013" y="1660525"/>
            <a:ext cx="7535862" cy="3751263"/>
          </a:xfrm>
          <a:prstGeom prst="rect">
            <a:avLst/>
          </a:prstGeom>
          <a:noFill/>
          <a:ln w="12700">
            <a:noFill/>
            <a:miter lim="800000"/>
            <a:headEnd/>
            <a:tailEnd/>
          </a:ln>
        </p:spPr>
        <p:txBody>
          <a:bodyPr lIns="0" tIns="0" rIns="0" bIns="0" anchor="ctr">
            <a:prstTxWarp prst="textNoShape">
              <a:avLst/>
            </a:prstTxWarp>
          </a:bodyPr>
          <a:lstStyle/>
          <a:p>
            <a:pPr>
              <a:buFont typeface="Arial" pitchFamily="-107" charset="0"/>
              <a:buChar char="•"/>
            </a:pPr>
            <a:r>
              <a:rPr lang="en-US" dirty="0" smtClean="0">
                <a:ea typeface="Gill Sans" pitchFamily="-107" charset="0"/>
                <a:cs typeface="Gill Sans" pitchFamily="-107" charset="0"/>
              </a:rPr>
              <a:t>If light from a hot, dense star is viewed through a cool cloud of gas,</a:t>
            </a:r>
          </a:p>
          <a:p>
            <a:pPr lvl="1">
              <a:buFont typeface="Arial" pitchFamily="-107" charset="0"/>
              <a:buChar char="•"/>
            </a:pPr>
            <a:r>
              <a:rPr lang="en-US" dirty="0">
                <a:ea typeface="Gill Sans" pitchFamily="-107" charset="0"/>
                <a:cs typeface="Gill Sans" pitchFamily="-107" charset="0"/>
              </a:rPr>
              <a:t>A)</a:t>
            </a:r>
            <a:r>
              <a:rPr lang="en-US" dirty="0" smtClean="0">
                <a:ea typeface="Gill Sans" pitchFamily="-107" charset="0"/>
                <a:cs typeface="Gill Sans" pitchFamily="-107" charset="0"/>
              </a:rPr>
              <a:t> the spectrum of the star will be seen unchanged because the gas cloud is cool</a:t>
            </a:r>
          </a:p>
          <a:p>
            <a:pPr lvl="1">
              <a:buFont typeface="Arial" pitchFamily="-107" charset="0"/>
              <a:buChar char="•"/>
            </a:pPr>
            <a:r>
              <a:rPr lang="en-US" dirty="0">
                <a:ea typeface="Gill Sans" pitchFamily="-107" charset="0"/>
                <a:cs typeface="Gill Sans" pitchFamily="-107" charset="0"/>
              </a:rPr>
              <a:t>B</a:t>
            </a:r>
            <a:r>
              <a:rPr lang="en-US" dirty="0" smtClean="0">
                <a:ea typeface="Gill Sans" pitchFamily="-107" charset="0"/>
                <a:cs typeface="Gill Sans" pitchFamily="-107" charset="0"/>
              </a:rPr>
              <a:t>) only specific wavelengths of light will be removed from the spectrum</a:t>
            </a:r>
          </a:p>
          <a:p>
            <a:pPr lvl="1">
              <a:buFont typeface="Arial" pitchFamily="-107" charset="0"/>
              <a:buChar char="•"/>
            </a:pPr>
            <a:r>
              <a:rPr lang="en-US" dirty="0" smtClean="0">
                <a:ea typeface="Gill Sans" pitchFamily="-107" charset="0"/>
                <a:cs typeface="Gill Sans" pitchFamily="-107" charset="0"/>
              </a:rPr>
              <a:t>C) the whole spectrum will be reduced in intensity</a:t>
            </a:r>
          </a:p>
          <a:p>
            <a:pPr lvl="1">
              <a:buFont typeface="Arial" pitchFamily="-107" charset="0"/>
              <a:buChar char="•"/>
            </a:pPr>
            <a:r>
              <a:rPr lang="en-US" dirty="0" smtClean="0">
                <a:ea typeface="Gill Sans" pitchFamily="-107" charset="0"/>
                <a:cs typeface="Gill Sans" pitchFamily="-107" charset="0"/>
              </a:rPr>
              <a:t>D) the atoms of the gas cloud will add energy to the overall spectrum, producing emission at specific wavelengths</a:t>
            </a:r>
          </a:p>
          <a:p>
            <a:pPr lvl="1">
              <a:buFont typeface="Arial" pitchFamily="-107" charset="0"/>
              <a:buChar char="•"/>
            </a:pPr>
            <a:endParaRPr lang="en-US" dirty="0">
              <a:ea typeface="Gill Sans" pitchFamily="-107" charset="0"/>
              <a:cs typeface="Gill Sans" pitchFamily="-107" charset="0"/>
            </a:endParaRPr>
          </a:p>
          <a:p>
            <a:endParaRPr lang="en-US" dirty="0">
              <a:ea typeface="Gill Sans" pitchFamily="-107" charset="0"/>
              <a:cs typeface="Gill Sans" pitchFamily="-107" charset="0"/>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6562" name="Rectangle 3"/>
          <p:cNvSpPr>
            <a:spLocks noGrp="1" noChangeArrowheads="1"/>
          </p:cNvSpPr>
          <p:nvPr>
            <p:ph type="title"/>
          </p:nvPr>
        </p:nvSpPr>
        <p:spPr>
          <a:noFill/>
        </p:spPr>
        <p:txBody>
          <a:bodyPr/>
          <a:lstStyle/>
          <a:p>
            <a:r>
              <a:rPr lang="en-US" b="1" dirty="0" smtClean="0">
                <a:solidFill>
                  <a:srgbClr val="FF0000"/>
                </a:solidFill>
                <a:ea typeface="ＭＳ Ｐゴシック" pitchFamily="-107" charset="-128"/>
                <a:cs typeface="ＭＳ Ｐゴシック" pitchFamily="-107" charset="-128"/>
              </a:rPr>
              <a:t>Summary</a:t>
            </a:r>
          </a:p>
        </p:txBody>
      </p:sp>
      <p:sp>
        <p:nvSpPr>
          <p:cNvPr id="66563" name="Rectangle 4"/>
          <p:cNvSpPr>
            <a:spLocks noGrp="1" noChangeArrowheads="1"/>
          </p:cNvSpPr>
          <p:nvPr>
            <p:ph type="body" idx="1"/>
          </p:nvPr>
        </p:nvSpPr>
        <p:spPr/>
        <p:txBody>
          <a:bodyPr/>
          <a:lstStyle/>
          <a:p>
            <a:r>
              <a:rPr lang="en-US" sz="2400" b="1" dirty="0" smtClean="0">
                <a:ea typeface="ＭＳ Ｐゴシック" pitchFamily="-107" charset="-128"/>
                <a:cs typeface="ＭＳ Ｐゴシック" pitchFamily="-107" charset="-128"/>
              </a:rPr>
              <a:t>What is a blackbody?</a:t>
            </a:r>
            <a:r>
              <a:rPr lang="en-US" sz="2400" dirty="0" smtClean="0">
                <a:ea typeface="ＭＳ Ｐゴシック" pitchFamily="-107" charset="-128"/>
                <a:cs typeface="ＭＳ Ｐゴシック" pitchFamily="-107" charset="-128"/>
              </a:rPr>
              <a:t> </a:t>
            </a:r>
          </a:p>
          <a:p>
            <a:pPr lvl="1"/>
            <a:r>
              <a:rPr lang="en-US" sz="2000" b="1" dirty="0" smtClean="0"/>
              <a:t>Wien’s law</a:t>
            </a:r>
            <a:r>
              <a:rPr lang="en-US" sz="2000" dirty="0" smtClean="0"/>
              <a:t>: </a:t>
            </a:r>
            <a:r>
              <a:rPr lang="en-US" sz="2000" dirty="0" err="1" smtClean="0">
                <a:sym typeface="Symbol" pitchFamily="-107" charset="2"/>
              </a:rPr>
              <a:t></a:t>
            </a:r>
            <a:r>
              <a:rPr lang="en-US" sz="2000" baseline="-25000" dirty="0" err="1" smtClean="0"/>
              <a:t>max</a:t>
            </a:r>
            <a:r>
              <a:rPr lang="en-US" sz="2000" dirty="0" smtClean="0"/>
              <a:t> (in meters) = (0.0029 </a:t>
            </a:r>
            <a:r>
              <a:rPr lang="en-US" sz="2000" dirty="0" err="1" smtClean="0"/>
              <a:t>K</a:t>
            </a:r>
            <a:r>
              <a:rPr lang="en-US" sz="2000" dirty="0" err="1" smtClean="0">
                <a:sym typeface="Symbol" pitchFamily="-107" charset="2"/>
              </a:rPr>
              <a:t></a:t>
            </a:r>
            <a:r>
              <a:rPr lang="en-US" sz="2000" dirty="0" err="1" smtClean="0"/>
              <a:t>m</a:t>
            </a:r>
            <a:r>
              <a:rPr lang="en-US" sz="2000" dirty="0" smtClean="0"/>
              <a:t>)/T.</a:t>
            </a:r>
          </a:p>
          <a:p>
            <a:pPr lvl="1"/>
            <a:r>
              <a:rPr lang="en-US" sz="2000" dirty="0" smtClean="0"/>
              <a:t>The </a:t>
            </a:r>
            <a:r>
              <a:rPr lang="en-US" sz="2000" b="1" dirty="0" smtClean="0"/>
              <a:t>Stefan-Boltzmann law</a:t>
            </a:r>
            <a:r>
              <a:rPr lang="en-US" sz="2000" dirty="0" smtClean="0"/>
              <a:t>: </a:t>
            </a:r>
            <a:r>
              <a:rPr lang="en-US" sz="2000" i="1" dirty="0" smtClean="0"/>
              <a:t>F = </a:t>
            </a:r>
            <a:r>
              <a:rPr lang="en-US" sz="2000" i="1" dirty="0" smtClean="0">
                <a:sym typeface="Symbol" pitchFamily="-107" charset="2"/>
              </a:rPr>
              <a:t></a:t>
            </a:r>
            <a:r>
              <a:rPr lang="en-US" sz="2000" i="1" dirty="0" smtClean="0"/>
              <a:t>T</a:t>
            </a:r>
            <a:r>
              <a:rPr lang="en-US" sz="2000" i="1" baseline="30000" dirty="0" smtClean="0"/>
              <a:t>4</a:t>
            </a:r>
            <a:r>
              <a:rPr lang="en-US" sz="2000" dirty="0" smtClean="0"/>
              <a:t>.</a:t>
            </a:r>
          </a:p>
          <a:p>
            <a:r>
              <a:rPr lang="en-US" sz="2400" b="1" dirty="0" smtClean="0">
                <a:ea typeface="ＭＳ Ｐゴシック" pitchFamily="-107" charset="-128"/>
                <a:cs typeface="ＭＳ Ｐゴシック" pitchFamily="-107" charset="-128"/>
              </a:rPr>
              <a:t>What are photons?</a:t>
            </a:r>
            <a:r>
              <a:rPr lang="en-US" sz="2400" dirty="0" smtClean="0">
                <a:ea typeface="ＭＳ Ｐゴシック" pitchFamily="-107" charset="-128"/>
                <a:cs typeface="ＭＳ Ｐゴシック" pitchFamily="-107" charset="-128"/>
              </a:rPr>
              <a:t> </a:t>
            </a:r>
          </a:p>
          <a:p>
            <a:pPr lvl="1"/>
            <a:r>
              <a:rPr lang="en-US" sz="2000" dirty="0" smtClean="0">
                <a:ea typeface="ＭＳ Ｐゴシック" pitchFamily="-107" charset="-128"/>
                <a:cs typeface="ＭＳ Ｐゴシック" pitchFamily="-107" charset="-128"/>
              </a:rPr>
              <a:t>light can have particle-light properties. The particles of light are called photons: </a:t>
            </a:r>
            <a:r>
              <a:rPr lang="en-US" sz="2000" i="1" dirty="0" smtClean="0">
                <a:ea typeface="ＭＳ Ｐゴシック" pitchFamily="-107" charset="-128"/>
                <a:cs typeface="ＭＳ Ｐゴシック" pitchFamily="-107" charset="-128"/>
              </a:rPr>
              <a:t>E = </a:t>
            </a:r>
            <a:r>
              <a:rPr lang="en-US" sz="2000" i="1" dirty="0" err="1" smtClean="0">
                <a:ea typeface="ＭＳ Ｐゴシック" pitchFamily="-107" charset="-128"/>
                <a:cs typeface="ＭＳ Ｐゴシック" pitchFamily="-107" charset="-128"/>
              </a:rPr>
              <a:t>h</a:t>
            </a:r>
            <a:r>
              <a:rPr lang="en-US" sz="2000" dirty="0" err="1" smtClean="0">
                <a:ea typeface="ＭＳ Ｐゴシック" pitchFamily="-107" charset="-128"/>
                <a:cs typeface="ＭＳ Ｐゴシック" pitchFamily="-107" charset="-128"/>
                <a:sym typeface="Symbol" pitchFamily="-107" charset="2"/>
              </a:rPr>
              <a:t></a:t>
            </a:r>
            <a:r>
              <a:rPr lang="en-US" sz="2000" dirty="0" smtClean="0">
                <a:ea typeface="ＭＳ Ｐゴシック" pitchFamily="-107" charset="-128"/>
                <a:cs typeface="ＭＳ Ｐゴシック" pitchFamily="-107" charset="-128"/>
              </a:rPr>
              <a:t> </a:t>
            </a:r>
            <a:r>
              <a:rPr lang="en-US" sz="2000" i="1" dirty="0" smtClean="0">
                <a:ea typeface="ＭＳ Ｐゴシック" pitchFamily="-107" charset="-128"/>
                <a:cs typeface="ＭＳ Ｐゴシック" pitchFamily="-107" charset="-128"/>
              </a:rPr>
              <a:t>= </a:t>
            </a:r>
            <a:r>
              <a:rPr lang="en-US" sz="2000" i="1" dirty="0" err="1" smtClean="0">
                <a:ea typeface="ＭＳ Ｐゴシック" pitchFamily="-107" charset="-128"/>
                <a:cs typeface="ＭＳ Ｐゴシック" pitchFamily="-107" charset="-128"/>
              </a:rPr>
              <a:t>hc/</a:t>
            </a:r>
            <a:r>
              <a:rPr lang="en-US" sz="2000" dirty="0" err="1" smtClean="0">
                <a:ea typeface="ＭＳ Ｐゴシック" pitchFamily="-107" charset="-128"/>
                <a:cs typeface="ＭＳ Ｐゴシック" pitchFamily="-107" charset="-128"/>
                <a:sym typeface="Symbol" pitchFamily="-107" charset="2"/>
              </a:rPr>
              <a:t></a:t>
            </a:r>
            <a:endParaRPr lang="en-US" sz="2000" dirty="0" smtClean="0">
              <a:ea typeface="ＭＳ Ｐゴシック" pitchFamily="-107" charset="-128"/>
              <a:cs typeface="ＭＳ Ｐゴシック" pitchFamily="-107" charset="-128"/>
              <a:sym typeface="Symbol" pitchFamily="-107" charset="2"/>
            </a:endParaRPr>
          </a:p>
          <a:p>
            <a:r>
              <a:rPr lang="en-US" sz="2400" b="1" dirty="0" smtClean="0">
                <a:ea typeface="ＭＳ Ｐゴシック" pitchFamily="-107" charset="-128"/>
                <a:cs typeface="ＭＳ Ｐゴシック" pitchFamily="-107" charset="-128"/>
                <a:sym typeface="Symbol" pitchFamily="-107" charset="2"/>
              </a:rPr>
              <a:t>Why is the sky is blue and sunsets red?</a:t>
            </a:r>
          </a:p>
          <a:p>
            <a:pPr lvl="1"/>
            <a:r>
              <a:rPr lang="en-US" sz="2000" dirty="0" smtClean="0">
                <a:ea typeface="ＭＳ Ｐゴシック" pitchFamily="-107" charset="-128"/>
                <a:cs typeface="ＭＳ Ｐゴシック" pitchFamily="-107" charset="-128"/>
                <a:sym typeface="Symbol" pitchFamily="-107" charset="2"/>
              </a:rPr>
              <a:t>Interaction between light and atmosphere</a:t>
            </a:r>
          </a:p>
          <a:p>
            <a:r>
              <a:rPr lang="en-US" sz="2400" b="1" dirty="0" err="1" smtClean="0">
                <a:ea typeface="ＭＳ Ｐゴシック" pitchFamily="-107" charset="-128"/>
                <a:cs typeface="ＭＳ Ｐゴシック" pitchFamily="-107" charset="-128"/>
                <a:sym typeface="Symbol" pitchFamily="-107" charset="2"/>
              </a:rPr>
              <a:t>Kierchoff’s</a:t>
            </a:r>
            <a:r>
              <a:rPr lang="en-US" sz="2400" b="1" dirty="0" smtClean="0">
                <a:ea typeface="ＭＳ Ｐゴシック" pitchFamily="-107" charset="-128"/>
                <a:cs typeface="ＭＳ Ｐゴシック" pitchFamily="-107" charset="-128"/>
                <a:sym typeface="Symbol" pitchFamily="-107" charset="2"/>
              </a:rPr>
              <a:t> Laws</a:t>
            </a:r>
          </a:p>
          <a:p>
            <a:r>
              <a:rPr lang="en-US" sz="2400" b="1" dirty="0" smtClean="0">
                <a:ea typeface="ＭＳ Ｐゴシック" pitchFamily="-107" charset="-128"/>
                <a:cs typeface="ＭＳ Ｐゴシック" pitchFamily="-107" charset="-128"/>
                <a:sym typeface="Symbol" pitchFamily="-107" charset="2"/>
              </a:rPr>
              <a:t>What are stars and interstellar gas made of?</a:t>
            </a:r>
          </a:p>
          <a:p>
            <a:pPr lvl="1"/>
            <a:r>
              <a:rPr lang="en-US" sz="2000" dirty="0" smtClean="0">
                <a:ea typeface="ＭＳ Ｐゴシック" pitchFamily="-107" charset="-128"/>
                <a:cs typeface="ＭＳ Ｐゴシック" pitchFamily="-107" charset="-128"/>
                <a:sym typeface="Symbol" pitchFamily="-107" charset="2"/>
              </a:rPr>
              <a:t>The same elements we see on Earth, mostly Hydrogen, He, Oxygen, Carbon</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4930" name="Rectangle 2"/>
          <p:cNvSpPr>
            <a:spLocks noGrp="1" noChangeArrowheads="1"/>
          </p:cNvSpPr>
          <p:nvPr>
            <p:ph type="ctrTitle"/>
          </p:nvPr>
        </p:nvSpPr>
        <p:spPr/>
        <p:txBody>
          <a:bodyPr/>
          <a:lstStyle/>
          <a:p>
            <a:pPr eaLnBrk="1" hangingPunct="1"/>
            <a:r>
              <a:rPr lang="en-US" sz="4800" b="1" dirty="0">
                <a:solidFill>
                  <a:srgbClr val="FF3300"/>
                </a:solidFill>
                <a:ea typeface="ＭＳ Ｐゴシック" pitchFamily="-107" charset="-128"/>
                <a:cs typeface="ＭＳ Ｐゴシック" pitchFamily="-107" charset="-128"/>
              </a:rPr>
              <a:t>The End</a:t>
            </a:r>
            <a:endParaRPr lang="en-US" b="1" dirty="0">
              <a:solidFill>
                <a:srgbClr val="FF3300"/>
              </a:solidFill>
              <a:ea typeface="ＭＳ Ｐゴシック" pitchFamily="-107" charset="-128"/>
              <a:cs typeface="ＭＳ Ｐゴシック" pitchFamily="-107" charset="-128"/>
            </a:endParaRPr>
          </a:p>
        </p:txBody>
      </p:sp>
      <p:sp>
        <p:nvSpPr>
          <p:cNvPr id="124931" name="Rectangle 3"/>
          <p:cNvSpPr>
            <a:spLocks noGrp="1" noChangeArrowheads="1"/>
          </p:cNvSpPr>
          <p:nvPr>
            <p:ph type="subTitle" idx="1"/>
          </p:nvPr>
        </p:nvSpPr>
        <p:spPr/>
        <p:txBody>
          <a:bodyPr/>
          <a:lstStyle/>
          <a:p>
            <a:pPr eaLnBrk="1" hangingPunct="1"/>
            <a:r>
              <a:rPr lang="en-US" dirty="0">
                <a:ea typeface="ＭＳ Ｐゴシック" pitchFamily="-107" charset="-128"/>
                <a:cs typeface="ＭＳ Ｐゴシック" pitchFamily="-107" charset="-128"/>
              </a:rPr>
              <a:t>See you on</a:t>
            </a:r>
            <a:r>
              <a:rPr lang="en-US" dirty="0" smtClean="0">
                <a:ea typeface="ＭＳ Ｐゴシック" pitchFamily="-107" charset="-128"/>
                <a:cs typeface="ＭＳ Ｐゴシック" pitchFamily="-107" charset="-128"/>
              </a:rPr>
              <a:t> </a:t>
            </a:r>
            <a:r>
              <a:rPr lang="en-US" dirty="0" smtClean="0">
                <a:ea typeface="ＭＳ Ｐゴシック" pitchFamily="-107" charset="-128"/>
                <a:cs typeface="ＭＳ Ｐゴシック" pitchFamily="-107" charset="-128"/>
              </a:rPr>
              <a:t>Friday (midterm)!</a:t>
            </a:r>
            <a:endParaRPr lang="en-US" dirty="0">
              <a:ea typeface="ＭＳ Ｐゴシック" pitchFamily="-107" charset="-128"/>
              <a:cs typeface="ＭＳ Ｐゴシック" pitchFamily="-107" charset="-12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16575</TotalTime>
  <Words>2881</Words>
  <Application>Microsoft Macintosh PowerPoint</Application>
  <PresentationFormat>On-screen Show (4:3)</PresentationFormat>
  <Paragraphs>279</Paragraphs>
  <Slides>35</Slides>
  <Notes>21</Notes>
  <HiddenSlides>0</HiddenSlides>
  <MMClips>0</MMClips>
  <ScaleCrop>false</ScaleCrop>
  <HeadingPairs>
    <vt:vector size="6" baseType="variant">
      <vt:variant>
        <vt:lpstr>Design Template</vt:lpstr>
      </vt:variant>
      <vt:variant>
        <vt:i4>1</vt:i4>
      </vt:variant>
      <vt:variant>
        <vt:lpstr>Embedded OLE Servers</vt:lpstr>
      </vt:variant>
      <vt:variant>
        <vt:i4>1</vt:i4>
      </vt:variant>
      <vt:variant>
        <vt:lpstr>Slide Titles</vt:lpstr>
      </vt:variant>
      <vt:variant>
        <vt:i4>35</vt:i4>
      </vt:variant>
    </vt:vector>
  </HeadingPairs>
  <TitlesOfParts>
    <vt:vector size="37" baseType="lpstr">
      <vt:lpstr>Default Design</vt:lpstr>
      <vt:lpstr>Equation</vt:lpstr>
      <vt:lpstr>Astronomy 1 – Winter 2011</vt:lpstr>
      <vt:lpstr>Previously on Astro1</vt:lpstr>
      <vt:lpstr>Homework – Due 01/26/11</vt:lpstr>
      <vt:lpstr>Today on Astro1</vt:lpstr>
      <vt:lpstr>Blackbody</vt:lpstr>
      <vt:lpstr>Slide 6</vt:lpstr>
      <vt:lpstr>Slide 7</vt:lpstr>
      <vt:lpstr>Slide 8</vt:lpstr>
      <vt:lpstr>Slide 9</vt:lpstr>
      <vt:lpstr>Slide 10</vt:lpstr>
      <vt:lpstr>Slide 11</vt:lpstr>
      <vt:lpstr>Slide 12</vt:lpstr>
      <vt:lpstr>A very important blackbody: Cosmic Microwave Background</vt:lpstr>
      <vt:lpstr>Cosmic Microwave Background. The CMB is a “perfect” Blackbody</vt:lpstr>
      <vt:lpstr>Question 7.1 (iclickers!)</vt:lpstr>
      <vt:lpstr>Slide 16</vt:lpstr>
      <vt:lpstr>Question 7.2 (iclickers!)</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Question 7.3 (iclickers!)</vt:lpstr>
      <vt:lpstr>Summary</vt:lpstr>
      <vt:lpstr>The End</vt:lpstr>
    </vt:vector>
  </TitlesOfParts>
  <Company>california institute of technology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for perspective graduate students 2006</dc:title>
  <dc:creator>Tommaso Lorenzo Treu</dc:creator>
  <cp:lastModifiedBy>Tommaso Treu</cp:lastModifiedBy>
  <cp:revision>563</cp:revision>
  <cp:lastPrinted>2009-03-23T23:43:45Z</cp:lastPrinted>
  <dcterms:created xsi:type="dcterms:W3CDTF">2011-01-14T17:03:42Z</dcterms:created>
  <dcterms:modified xsi:type="dcterms:W3CDTF">2011-01-14T17:18:16Z</dcterms:modified>
</cp:coreProperties>
</file>