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482" r:id="rId2"/>
    <p:sldId id="595" r:id="rId3"/>
    <p:sldId id="630" r:id="rId4"/>
    <p:sldId id="629" r:id="rId5"/>
    <p:sldId id="655" r:id="rId6"/>
    <p:sldId id="523" r:id="rId7"/>
    <p:sldId id="601" r:id="rId8"/>
    <p:sldId id="656" r:id="rId9"/>
    <p:sldId id="657" r:id="rId10"/>
    <p:sldId id="658" r:id="rId11"/>
    <p:sldId id="659" r:id="rId12"/>
    <p:sldId id="660" r:id="rId13"/>
    <p:sldId id="644" r:id="rId14"/>
    <p:sldId id="661" r:id="rId15"/>
    <p:sldId id="663" r:id="rId16"/>
    <p:sldId id="662" r:id="rId17"/>
    <p:sldId id="664" r:id="rId18"/>
    <p:sldId id="665" r:id="rId19"/>
    <p:sldId id="666" r:id="rId20"/>
    <p:sldId id="667" r:id="rId21"/>
    <p:sldId id="668" r:id="rId22"/>
    <p:sldId id="669" r:id="rId23"/>
    <p:sldId id="670" r:id="rId24"/>
    <p:sldId id="671" r:id="rId25"/>
    <p:sldId id="672" r:id="rId26"/>
    <p:sldId id="673" r:id="rId27"/>
    <p:sldId id="674" r:id="rId28"/>
    <p:sldId id="675" r:id="rId29"/>
    <p:sldId id="676" r:id="rId30"/>
    <p:sldId id="677" r:id="rId31"/>
    <p:sldId id="638" r:id="rId32"/>
  </p:sldIdLst>
  <p:sldSz cx="9144000" cy="6858000" type="screen4x3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00CC00"/>
    <a:srgbClr val="FF0066"/>
    <a:srgbClr val="00FFCC"/>
    <a:srgbClr val="0033CC"/>
    <a:srgbClr val="FF33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392" y="-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Times New Roman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850" y="0"/>
            <a:ext cx="2773363" cy="4349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F2CEB5-7DD0-4445-89D0-C354DE2D8221}" type="datetime1">
              <a:rPr lang="en-US"/>
              <a:pPr/>
              <a:t>5/20/13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0875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39763" y="4125913"/>
            <a:ext cx="5121275" cy="3910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Times New Roman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850" y="8250238"/>
            <a:ext cx="2773363" cy="434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B95FFA-E0D7-6243-8DAE-428C59DCD2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85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085BB5-6CD4-7749-8DF2-0318883C0C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35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9878E5-28A3-754D-8910-F0E6264423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80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7A1AED-FFA5-904E-9062-EC19903D1A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6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30CB03-B0FE-D94F-B2A5-53466356DD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66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E4181-51F8-C349-B3C2-FA8EB72581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6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61EAE-E73A-8043-8C23-21363C9F8C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2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8751-B4A1-E64E-AD33-A6FF81E5BC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8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1933A0-BF35-544A-846A-3DDFE594FA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22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C4C94-DE22-7B47-9ABC-E780589F96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1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A2C9D-DBCC-EE4C-B194-4ECEB16821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72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E50A12-19C2-264B-9040-7EAB199C26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8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AF1DFC-B7A4-6B40-8769-93E86A80C9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21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3B64DAD9-3E6F-4D47-9ED9-978CFE82133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3300"/>
                </a:solidFill>
                <a:latin typeface="Times New Roman" charset="0"/>
              </a:rPr>
              <a:t>Astro-2: History of the Universe</a:t>
            </a:r>
          </a:p>
        </p:txBody>
      </p:sp>
      <p:pic>
        <p:nvPicPr>
          <p:cNvPr id="15363" name="Picture 13" descr="dawnoftime1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</p:spPr>
      </p:pic>
      <p:sp>
        <p:nvSpPr>
          <p:cNvPr id="15364" name="Text Box 14"/>
          <p:cNvSpPr txBox="1">
            <a:spLocks noChangeArrowheads="1"/>
          </p:cNvSpPr>
          <p:nvPr/>
        </p:nvSpPr>
        <p:spPr bwMode="auto">
          <a:xfrm>
            <a:off x="4784725" y="6289675"/>
            <a:ext cx="33015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Lecture </a:t>
            </a:r>
            <a:r>
              <a:rPr lang="en-US" dirty="0" smtClean="0"/>
              <a:t>11; </a:t>
            </a:r>
            <a:r>
              <a:rPr lang="en-US" dirty="0"/>
              <a:t>May </a:t>
            </a:r>
            <a:r>
              <a:rPr lang="en-US" dirty="0" smtClean="0"/>
              <a:t>21 2013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Weak force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z="2400">
                <a:latin typeface="Times New Roman" charset="0"/>
              </a:rPr>
              <a:t>Main properties:</a:t>
            </a:r>
          </a:p>
          <a:p>
            <a:pPr marL="990600" lvl="1" indent="-533400" eaLnBrk="1" hangingPunct="1"/>
            <a:r>
              <a:rPr lang="en-US" sz="2000">
                <a:latin typeface="Times New Roman" charset="0"/>
                <a:ea typeface="ＭＳ Ｐゴシック" charset="0"/>
              </a:rPr>
              <a:t>Short range</a:t>
            </a:r>
          </a:p>
          <a:p>
            <a:pPr marL="990600" lvl="1" indent="-533400" eaLnBrk="1" hangingPunct="1"/>
            <a:r>
              <a:rPr lang="en-US" sz="2000">
                <a:latin typeface="Times New Roman" charset="0"/>
                <a:ea typeface="ＭＳ Ｐゴシック" charset="0"/>
              </a:rPr>
              <a:t>Responsible for change of flavor of quarks (e.g. neutron decaying into proton)</a:t>
            </a:r>
          </a:p>
          <a:p>
            <a:pPr marL="990600" lvl="1" indent="-533400" eaLnBrk="1" hangingPunct="1"/>
            <a:r>
              <a:rPr lang="en-US" sz="2000">
                <a:latin typeface="Times New Roman" charset="0"/>
                <a:ea typeface="ＭＳ Ｐゴシック" charset="0"/>
              </a:rPr>
              <a:t>VERY WEAK!!</a:t>
            </a:r>
          </a:p>
          <a:p>
            <a:pPr marL="990600" lvl="1" indent="-533400" eaLnBrk="1" hangingPunct="1"/>
            <a:r>
              <a:rPr lang="en-US" sz="2000">
                <a:latin typeface="Times New Roman" charset="0"/>
                <a:ea typeface="ＭＳ Ｐゴシック" charset="0"/>
              </a:rPr>
              <a:t>Exchange Boson: W+-, Z</a:t>
            </a:r>
            <a:r>
              <a:rPr lang="en-US" sz="2000" baseline="-25000">
                <a:latin typeface="Times New Roman" charset="0"/>
                <a:ea typeface="ＭＳ Ｐゴシック" charset="0"/>
              </a:rPr>
              <a:t>0</a:t>
            </a:r>
          </a:p>
          <a:p>
            <a:pPr marL="609600" indent="-609600" eaLnBrk="1" hangingPunct="1"/>
            <a:r>
              <a:rPr lang="en-US" sz="2400">
                <a:latin typeface="Times New Roman" charset="0"/>
              </a:rPr>
              <a:t>Examples of systems:</a:t>
            </a:r>
          </a:p>
          <a:p>
            <a:pPr marL="990600" lvl="1" indent="-533400" eaLnBrk="1" hangingPunct="1"/>
            <a:r>
              <a:rPr lang="en-US" sz="2000">
                <a:latin typeface="Times New Roman" charset="0"/>
                <a:ea typeface="ＭＳ Ｐゴシック" charset="0"/>
              </a:rPr>
              <a:t>Neutrino interactions</a:t>
            </a:r>
          </a:p>
          <a:p>
            <a:pPr marL="990600" lvl="1" indent="-533400" eaLnBrk="1" hangingPunct="1"/>
            <a:r>
              <a:rPr lang="en-US" sz="2000">
                <a:latin typeface="Times New Roman" charset="0"/>
                <a:ea typeface="ＭＳ Ｐゴシック" charset="0"/>
              </a:rPr>
              <a:t>Beta decays</a:t>
            </a:r>
          </a:p>
          <a:p>
            <a:pPr marL="990600" lvl="1" indent="-533400" eaLnBrk="1" hangingPunct="1"/>
            <a:endParaRPr lang="en-US" sz="2000">
              <a:latin typeface="Times New Roman" charset="0"/>
              <a:ea typeface="ＭＳ Ｐゴシック" charset="0"/>
            </a:endParaRPr>
          </a:p>
          <a:p>
            <a:pPr marL="990600" lvl="1" indent="-533400" eaLnBrk="1" hangingPunct="1"/>
            <a:endParaRPr lang="en-US" sz="2000">
              <a:latin typeface="Times New Roman" charset="0"/>
              <a:ea typeface="ＭＳ Ｐゴシック" charset="0"/>
            </a:endParaRPr>
          </a:p>
        </p:txBody>
      </p:sp>
      <p:pic>
        <p:nvPicPr>
          <p:cNvPr id="26628" name="Picture 8" descr="c58-e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905000"/>
            <a:ext cx="4259263" cy="352266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69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Strong force</a:t>
            </a:r>
          </a:p>
        </p:txBody>
      </p:sp>
      <p:sp>
        <p:nvSpPr>
          <p:cNvPr id="7680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z="2400">
                <a:latin typeface="Times New Roman" charset="0"/>
              </a:rPr>
              <a:t>Main properties:</a:t>
            </a:r>
          </a:p>
          <a:p>
            <a:pPr marL="990600" lvl="1" indent="-533400" eaLnBrk="1" hangingPunct="1"/>
            <a:r>
              <a:rPr lang="en-US" sz="2000">
                <a:latin typeface="Times New Roman" charset="0"/>
                <a:ea typeface="ＭＳ Ｐゴシック" charset="0"/>
              </a:rPr>
              <a:t>Short range</a:t>
            </a:r>
          </a:p>
          <a:p>
            <a:pPr marL="990600" lvl="1" indent="-533400" eaLnBrk="1" hangingPunct="1"/>
            <a:r>
              <a:rPr lang="en-US" sz="2000">
                <a:latin typeface="Times New Roman" charset="0"/>
                <a:ea typeface="ＭＳ Ｐゴシック" charset="0"/>
              </a:rPr>
              <a:t>Holds quarks (and nuclei) together</a:t>
            </a:r>
          </a:p>
          <a:p>
            <a:pPr marL="990600" lvl="1" indent="-533400" eaLnBrk="1" hangingPunct="1"/>
            <a:r>
              <a:rPr lang="en-US" sz="2000">
                <a:latin typeface="Times New Roman" charset="0"/>
                <a:ea typeface="ＭＳ Ｐゴシック" charset="0"/>
              </a:rPr>
              <a:t>VERY STRONG!!! (keeps protons together even though they have the same electric charge)</a:t>
            </a:r>
          </a:p>
          <a:p>
            <a:pPr marL="990600" lvl="1" indent="-533400" eaLnBrk="1" hangingPunct="1"/>
            <a:r>
              <a:rPr lang="en-US" sz="2000">
                <a:latin typeface="Times New Roman" charset="0"/>
                <a:ea typeface="ＭＳ Ｐゴシック" charset="0"/>
              </a:rPr>
              <a:t>Exchange Boson: gluons</a:t>
            </a:r>
            <a:endParaRPr lang="en-US" sz="2000" baseline="-25000">
              <a:latin typeface="Times New Roman" charset="0"/>
              <a:ea typeface="ＭＳ Ｐゴシック" charset="0"/>
            </a:endParaRPr>
          </a:p>
          <a:p>
            <a:pPr marL="609600" indent="-609600" eaLnBrk="1" hangingPunct="1"/>
            <a:r>
              <a:rPr lang="en-US" sz="2400">
                <a:latin typeface="Times New Roman" charset="0"/>
              </a:rPr>
              <a:t>Examples of systems:</a:t>
            </a:r>
          </a:p>
          <a:p>
            <a:pPr marL="990600" lvl="1" indent="-533400" eaLnBrk="1" hangingPunct="1"/>
            <a:r>
              <a:rPr lang="en-US" sz="2000">
                <a:latin typeface="Times New Roman" charset="0"/>
                <a:ea typeface="ＭＳ Ｐゴシック" charset="0"/>
              </a:rPr>
              <a:t>Nuclei of atoms</a:t>
            </a:r>
          </a:p>
          <a:p>
            <a:pPr marL="990600" lvl="1" indent="-533400" eaLnBrk="1" hangingPunct="1"/>
            <a:endParaRPr lang="en-US" sz="2000">
              <a:latin typeface="Times New Roman" charset="0"/>
              <a:ea typeface="ＭＳ Ｐゴシック" charset="0"/>
            </a:endParaRPr>
          </a:p>
          <a:p>
            <a:pPr marL="990600" lvl="1" indent="-533400" eaLnBrk="1" hangingPunct="1"/>
            <a:endParaRPr lang="en-US" sz="2000">
              <a:latin typeface="Times New Roman" charset="0"/>
              <a:ea typeface="ＭＳ Ｐゴシック" charset="0"/>
            </a:endParaRPr>
          </a:p>
        </p:txBody>
      </p:sp>
      <p:pic>
        <p:nvPicPr>
          <p:cNvPr id="27652" name="Picture 6" descr="protoncomposition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828800"/>
            <a:ext cx="3473450" cy="3921125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0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Four forces, or one?</a:t>
            </a:r>
          </a:p>
        </p:txBody>
      </p:sp>
      <p:pic>
        <p:nvPicPr>
          <p:cNvPr id="28675" name="Picture 6" descr="table-29-01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59038"/>
            <a:ext cx="8229600" cy="2808287"/>
          </a:xfrm>
          <a:noFill/>
        </p:spPr>
      </p:pic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517525" y="5832475"/>
            <a:ext cx="1900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Not quantized</a:t>
            </a:r>
          </a:p>
        </p:txBody>
      </p:sp>
      <p:sp>
        <p:nvSpPr>
          <p:cNvPr id="28677" name="Line 9"/>
          <p:cNvSpPr>
            <a:spLocks noChangeShapeType="1"/>
          </p:cNvSpPr>
          <p:nvPr/>
        </p:nvSpPr>
        <p:spPr bwMode="auto">
          <a:xfrm flipH="1" flipV="1">
            <a:off x="1295400" y="4953000"/>
            <a:ext cx="304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Force unification</a:t>
            </a:r>
          </a:p>
        </p:txBody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sz="2400">
                <a:latin typeface="Times New Roman" charset="0"/>
              </a:rPr>
              <a:t>Physics is reductionist, i.e. wants to explain complexity with simple laws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400">
                <a:latin typeface="Times New Roman" charset="0"/>
              </a:rPr>
              <a:t>One of the major goals is to find a unified description of all forces (called supergrand unified theories). The four forces are just manifestations of what is called </a:t>
            </a:r>
            <a:r>
              <a:rPr lang="ja-JP" altLang="en-US" sz="2400">
                <a:latin typeface="Times New Roman" charset="0"/>
              </a:rPr>
              <a:t>“</a:t>
            </a:r>
            <a:r>
              <a:rPr lang="en-US" sz="2400">
                <a:latin typeface="Times New Roman" charset="0"/>
              </a:rPr>
              <a:t>spontaneous symmetry breaking</a:t>
            </a:r>
            <a:r>
              <a:rPr lang="ja-JP" altLang="en-US" sz="2400">
                <a:latin typeface="Times New Roman" charset="0"/>
              </a:rPr>
              <a:t>”</a:t>
            </a:r>
            <a:r>
              <a:rPr lang="en-US" sz="2400">
                <a:latin typeface="Times New Roman" charset="0"/>
              </a:rPr>
              <a:t> at low energies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400">
                <a:latin typeface="Times New Roman" charset="0"/>
              </a:rPr>
              <a:t>So far, physicist have successfully unified weak and electromagnetic interactions (electroweak interaction), confirmed experimentally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400">
                <a:latin typeface="Times New Roman" charset="0"/>
              </a:rPr>
              <a:t>Strong forces are also predicted to be indistinguishable from electroweak interactions at VERY high energies. This is called grand unified theory.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400">
                <a:latin typeface="Times New Roman" charset="0"/>
              </a:rPr>
              <a:t>The dream is to unify gravity as well. It is a matter of energy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37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Energy is the name of the game…</a:t>
            </a:r>
          </a:p>
        </p:txBody>
      </p:sp>
      <p:pic>
        <p:nvPicPr>
          <p:cNvPr id="30723" name="Picture 8" descr="Collision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676400"/>
            <a:ext cx="3702050" cy="4349750"/>
          </a:xfrm>
          <a:noFill/>
        </p:spPr>
      </p:pic>
      <p:sp>
        <p:nvSpPr>
          <p:cNvPr id="30724" name="Text Box 9"/>
          <p:cNvSpPr txBox="1">
            <a:spLocks noChangeArrowheads="1"/>
          </p:cNvSpPr>
          <p:nvPr/>
        </p:nvSpPr>
        <p:spPr bwMode="auto">
          <a:xfrm>
            <a:off x="365125" y="6137275"/>
            <a:ext cx="8507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Weak and EM interactions unify at 100 Gev. Strong above 10</a:t>
            </a:r>
            <a:r>
              <a:rPr lang="en-US" baseline="30000"/>
              <a:t>14</a:t>
            </a:r>
            <a:r>
              <a:rPr lang="en-US"/>
              <a:t> Gev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On Earth: particle accelerators</a:t>
            </a:r>
          </a:p>
        </p:txBody>
      </p:sp>
      <p:pic>
        <p:nvPicPr>
          <p:cNvPr id="31747" name="Picture 6" descr="cernring-l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524000"/>
            <a:ext cx="5594350" cy="4194175"/>
          </a:xfrm>
          <a:noFill/>
        </p:spPr>
      </p:pic>
      <p:sp>
        <p:nvSpPr>
          <p:cNvPr id="31748" name="Text Box 8"/>
          <p:cNvSpPr txBox="1">
            <a:spLocks noChangeArrowheads="1"/>
          </p:cNvSpPr>
          <p:nvPr/>
        </p:nvSpPr>
        <p:spPr bwMode="auto">
          <a:xfrm>
            <a:off x="136525" y="5908675"/>
            <a:ext cx="8855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LHC (Large Hadron Collider) is the most powerful accelerator. Starting soon will accelerate protons to 7 TeV = 7,000 GeV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The universe is the most powerful accelerator!!</a:t>
            </a:r>
          </a:p>
        </p:txBody>
      </p:sp>
      <p:pic>
        <p:nvPicPr>
          <p:cNvPr id="32771" name="Picture 3" descr="figure-29-0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075" y="1600200"/>
            <a:ext cx="8197850" cy="4525963"/>
          </a:xfrm>
          <a:noFill/>
        </p:spPr>
      </p:pic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2270125" y="6137275"/>
            <a:ext cx="454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Plank Time ~ t</a:t>
            </a:r>
            <a:r>
              <a:rPr lang="en-US" baseline="-25000"/>
              <a:t>p</a:t>
            </a:r>
            <a:r>
              <a:rPr lang="en-US"/>
              <a:t>=√Gh/c5=1.35e-43s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The very early Universe. Summary</a:t>
            </a:r>
          </a:p>
        </p:txBody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The four fundamental interactions are?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Strong, weak, electromagnetic and gravity.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We think they are unified at high energies, like those in the very early universe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Before Planck time (which is?) energies were so high that a unified theory of all forces (including gravity) is required but we do not know how to do that.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So our description can only begin from Planck time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After that, as the universe expanded </a:t>
            </a:r>
            <a:r>
              <a:rPr lang="ja-JP" altLang="en-US" sz="2400">
                <a:latin typeface="Times New Roman" charset="0"/>
              </a:rPr>
              <a:t>“</a:t>
            </a:r>
            <a:r>
              <a:rPr lang="en-US" sz="2400">
                <a:latin typeface="Times New Roman" charset="0"/>
              </a:rPr>
              <a:t>cooled</a:t>
            </a:r>
            <a:r>
              <a:rPr lang="ja-JP" altLang="en-US" sz="2400">
                <a:latin typeface="Times New Roman" charset="0"/>
              </a:rPr>
              <a:t>”</a:t>
            </a:r>
            <a:r>
              <a:rPr lang="en-US" sz="2400">
                <a:latin typeface="Times New Roman" charset="0"/>
              </a:rPr>
              <a:t> the various forces froze out via spontaneous symmetry breaking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26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Inflation. True and false vacua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733800" cy="4800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sz="2400">
                <a:latin typeface="Times New Roman" charset="0"/>
              </a:rPr>
              <a:t>At about ~10</a:t>
            </a:r>
            <a:r>
              <a:rPr lang="en-US" sz="2400" baseline="30000">
                <a:latin typeface="Times New Roman" charset="0"/>
              </a:rPr>
              <a:t>-36 </a:t>
            </a:r>
            <a:r>
              <a:rPr lang="en-US" sz="2400">
                <a:latin typeface="Times New Roman" charset="0"/>
              </a:rPr>
              <a:t>s after the Big Bang symmetry broke</a:t>
            </a:r>
            <a:r>
              <a:rPr lang="en-US" sz="2400" baseline="30000">
                <a:latin typeface="Times New Roman" charset="0"/>
              </a:rPr>
              <a:t> </a:t>
            </a:r>
            <a:r>
              <a:rPr lang="en-US" sz="2400">
                <a:latin typeface="Times New Roman" charset="0"/>
              </a:rPr>
              <a:t>and strong and electroweak forces separated.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400">
                <a:latin typeface="Times New Roman" charset="0"/>
              </a:rPr>
              <a:t>A quantity called the inflaton field (similar to the Earth</a:t>
            </a:r>
            <a:r>
              <a:rPr lang="ja-JP" altLang="en-US" sz="2400">
                <a:latin typeface="Times New Roman" charset="0"/>
              </a:rPr>
              <a:t>’</a:t>
            </a:r>
            <a:r>
              <a:rPr lang="en-US" sz="2400">
                <a:latin typeface="Times New Roman" charset="0"/>
              </a:rPr>
              <a:t>s magnetic field in some sense) found itself in a position of false vacuum, i.e. in a state that looked like a minimum but was not a minimum of energy</a:t>
            </a:r>
          </a:p>
          <a:p>
            <a:pPr marL="990600" lvl="1" indent="-533400" eaLnBrk="1" hangingPunct="1">
              <a:lnSpc>
                <a:spcPct val="80000"/>
              </a:lnSpc>
            </a:pPr>
            <a:endParaRPr lang="en-US" sz="2000">
              <a:latin typeface="Times New Roman" charset="0"/>
              <a:ea typeface="ＭＳ Ｐゴシック" charset="0"/>
            </a:endParaRPr>
          </a:p>
        </p:txBody>
      </p:sp>
      <p:pic>
        <p:nvPicPr>
          <p:cNvPr id="34820" name="Picture 8" descr="unstable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2133600"/>
            <a:ext cx="4387850" cy="3292475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Inflation. The inflaton rolls down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733800" cy="4800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The inflaton wants to roll down to its true vacuum, i.e. the energy minimum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While you roll down you release energy (the guy in the ball is speeding up!) by transforming potential energy into kinetic energy</a:t>
            </a:r>
          </a:p>
          <a:p>
            <a:pPr marL="990600" lvl="1" indent="-533400" eaLnBrk="1" hangingPunct="1">
              <a:lnSpc>
                <a:spcPct val="90000"/>
              </a:lnSpc>
            </a:pPr>
            <a:endParaRPr lang="en-US" sz="2400">
              <a:latin typeface="Times New Roman" charset="0"/>
              <a:ea typeface="ＭＳ Ｐゴシック" charset="0"/>
            </a:endParaRPr>
          </a:p>
        </p:txBody>
      </p:sp>
      <p:pic>
        <p:nvPicPr>
          <p:cNvPr id="35844" name="Picture 6" descr="021108_rolling_downhill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828800"/>
            <a:ext cx="4113213" cy="411321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Previously… on astro-2</a:t>
            </a:r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sz="2800">
                <a:latin typeface="Times New Roman" charset="0"/>
              </a:rPr>
              <a:t>In an expanding universe the relationship between redshift and distance depends on the cosmological parameters (i.e. the geometry and expansion of the universe). Why?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800">
                <a:latin typeface="Times New Roman" charset="0"/>
              </a:rPr>
              <a:t>Every reliable standard candle or rod can provide you with an measurement of the cosmological parameters.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800">
                <a:latin typeface="Times New Roman" charset="0"/>
              </a:rPr>
              <a:t>The most popular at the moment are Supernovae Ia. They look dimmer than expected in the past indicating that the universe is accelerating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800">
                <a:latin typeface="Times New Roman" charset="0"/>
              </a:rPr>
              <a:t>This is the so called </a:t>
            </a:r>
            <a:r>
              <a:rPr lang="ja-JP" altLang="en-US" sz="2800">
                <a:latin typeface="Times New Roman" charset="0"/>
              </a:rPr>
              <a:t>“</a:t>
            </a:r>
            <a:r>
              <a:rPr lang="en-US" sz="2800">
                <a:latin typeface="Times New Roman" charset="0"/>
              </a:rPr>
              <a:t>Cosmic jerk</a:t>
            </a:r>
            <a:r>
              <a:rPr lang="ja-JP" altLang="en-US" sz="2800">
                <a:latin typeface="Times New Roman" charset="0"/>
              </a:rPr>
              <a:t>”</a:t>
            </a:r>
            <a:endParaRPr lang="en-US" sz="28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Inflation. The inflaton rolls down</a:t>
            </a:r>
          </a:p>
        </p:txBody>
      </p:sp>
      <p:pic>
        <p:nvPicPr>
          <p:cNvPr id="36867" name="Picture 8" descr="figure-29-05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46238"/>
            <a:ext cx="8229600" cy="4432300"/>
          </a:xfrm>
          <a:noFill/>
        </p:spPr>
      </p:pic>
      <p:sp>
        <p:nvSpPr>
          <p:cNvPr id="36868" name="Text Box 9"/>
          <p:cNvSpPr txBox="1">
            <a:spLocks noChangeArrowheads="1"/>
          </p:cNvSpPr>
          <p:nvPr/>
        </p:nvSpPr>
        <p:spPr bwMode="auto">
          <a:xfrm>
            <a:off x="441325" y="6213475"/>
            <a:ext cx="514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The same thing happens for the inflaton!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As the inflaton rolls down the universe expands very fast (inflates)!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>
                <a:latin typeface="Times New Roman" charset="0"/>
              </a:rPr>
              <a:t>As the universe rolls down it releases huge amounts of energy that make it expand dramatically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>
                <a:latin typeface="Times New Roman" charset="0"/>
              </a:rPr>
              <a:t>This period is called inflation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>
                <a:latin typeface="Times New Roman" charset="0"/>
              </a:rPr>
              <a:t>The size of the universe grows exponentially as a ~ e</a:t>
            </a:r>
            <a:r>
              <a:rPr lang="en-US" baseline="30000">
                <a:latin typeface="Times New Roman" charset="0"/>
              </a:rPr>
              <a:t>Ht </a:t>
            </a:r>
            <a:r>
              <a:rPr lang="en-US">
                <a:latin typeface="Times New Roman" charset="0"/>
              </a:rPr>
              <a:t>where H is the </a:t>
            </a:r>
            <a:r>
              <a:rPr lang="ja-JP" altLang="en-US">
                <a:latin typeface="Times New Roman" charset="0"/>
              </a:rPr>
              <a:t>“</a:t>
            </a:r>
            <a:r>
              <a:rPr lang="en-US">
                <a:latin typeface="Times New Roman" charset="0"/>
              </a:rPr>
              <a:t>Hubble constant</a:t>
            </a:r>
            <a:r>
              <a:rPr lang="ja-JP" altLang="en-US">
                <a:latin typeface="Times New Roman" charset="0"/>
              </a:rPr>
              <a:t>”</a:t>
            </a:r>
            <a:r>
              <a:rPr lang="en-US">
                <a:latin typeface="Times New Roman" charset="0"/>
              </a:rPr>
              <a:t> at that time.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>
                <a:latin typeface="Times New Roman" charset="0"/>
              </a:rPr>
              <a:t>In just 10</a:t>
            </a:r>
            <a:r>
              <a:rPr lang="en-US" baseline="30000">
                <a:latin typeface="Times New Roman" charset="0"/>
              </a:rPr>
              <a:t>-32</a:t>
            </a:r>
            <a:r>
              <a:rPr lang="en-US">
                <a:latin typeface="Times New Roman" charset="0"/>
              </a:rPr>
              <a:t> s the universe expands by a factor of 10</a:t>
            </a:r>
            <a:r>
              <a:rPr lang="en-US" baseline="30000">
                <a:latin typeface="Times New Roman" charset="0"/>
              </a:rPr>
              <a:t>50</a:t>
            </a:r>
          </a:p>
          <a:p>
            <a:pPr marL="990600" lvl="1" indent="-533400" eaLnBrk="1" hangingPunct="1">
              <a:lnSpc>
                <a:spcPct val="90000"/>
              </a:lnSpc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Inflation. The universe expands fast!</a:t>
            </a:r>
          </a:p>
        </p:txBody>
      </p:sp>
      <p:pic>
        <p:nvPicPr>
          <p:cNvPr id="38915" name="Picture 6" descr="figure-29-02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371600"/>
            <a:ext cx="6986588" cy="4525963"/>
          </a:xfrm>
          <a:noFill/>
        </p:spPr>
      </p:pic>
      <p:sp>
        <p:nvSpPr>
          <p:cNvPr id="38916" name="Text Box 8"/>
          <p:cNvSpPr txBox="1">
            <a:spLocks noChangeArrowheads="1"/>
          </p:cNvSpPr>
          <p:nvPr/>
        </p:nvSpPr>
        <p:spPr bwMode="auto">
          <a:xfrm>
            <a:off x="228600" y="5867400"/>
            <a:ext cx="8550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The period of ultra-rapid expansion means that our present day horizon was tiny before inflation. There could be a lot of </a:t>
            </a:r>
            <a:r>
              <a:rPr lang="ja-JP" altLang="en-US"/>
              <a:t>“</a:t>
            </a:r>
            <a:r>
              <a:rPr lang="en-US"/>
              <a:t>bubbles</a:t>
            </a:r>
            <a:r>
              <a:rPr lang="ja-JP" altLang="en-US"/>
              <a:t>”</a:t>
            </a:r>
            <a:r>
              <a:rPr lang="en-US"/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Inflation. Faster than the horizons!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228600" y="5867400"/>
            <a:ext cx="8550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Before inflation the universe was small enough to have been in causal contact. </a:t>
            </a:r>
            <a:r>
              <a:rPr lang="en-US">
                <a:solidFill>
                  <a:srgbClr val="FF3300"/>
                </a:solidFill>
              </a:rPr>
              <a:t>This solves the horizon problem of classic Big Bang!</a:t>
            </a:r>
          </a:p>
        </p:txBody>
      </p:sp>
      <p:pic>
        <p:nvPicPr>
          <p:cNvPr id="39940" name="Picture 16" descr="sydneyharrisbigbang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1524000"/>
            <a:ext cx="3473450" cy="4110038"/>
          </a:xfrm>
          <a:noFill/>
        </p:spPr>
      </p:pic>
      <p:sp>
        <p:nvSpPr>
          <p:cNvPr id="39941" name="Text Box 18"/>
          <p:cNvSpPr txBox="1">
            <a:spLocks noChangeArrowheads="1"/>
          </p:cNvSpPr>
          <p:nvPr/>
        </p:nvSpPr>
        <p:spPr bwMode="auto">
          <a:xfrm>
            <a:off x="6477000" y="2667000"/>
            <a:ext cx="2209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This is very important!!!</a:t>
            </a:r>
          </a:p>
        </p:txBody>
      </p:sp>
      <p:sp>
        <p:nvSpPr>
          <p:cNvPr id="39942" name="Line 19"/>
          <p:cNvSpPr>
            <a:spLocks noChangeShapeType="1"/>
          </p:cNvSpPr>
          <p:nvPr/>
        </p:nvSpPr>
        <p:spPr bwMode="auto">
          <a:xfrm>
            <a:off x="7848600" y="3124200"/>
            <a:ext cx="228600" cy="2743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Inflation. What happens to the temperature?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733800" cy="4800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sz="2000">
                <a:latin typeface="Times New Roman" charset="0"/>
              </a:rPr>
              <a:t>Inflation expands space so much that the temperature of the universe cools down to about 3K at the end of inflation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000">
                <a:latin typeface="Times New Roman" charset="0"/>
              </a:rPr>
              <a:t>Is this good?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000">
                <a:latin typeface="Times New Roman" charset="0"/>
              </a:rPr>
              <a:t>No, it</a:t>
            </a:r>
            <a:r>
              <a:rPr lang="ja-JP" altLang="en-US" sz="2000">
                <a:latin typeface="Times New Roman" charset="0"/>
              </a:rPr>
              <a:t>’</a:t>
            </a:r>
            <a:r>
              <a:rPr lang="en-US" sz="2000">
                <a:latin typeface="Times New Roman" charset="0"/>
              </a:rPr>
              <a:t>s way too cold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000">
                <a:latin typeface="Times New Roman" charset="0"/>
              </a:rPr>
              <a:t>But at the end of this phase transition there is a bunch of latent heat released by the inflaton field that heats it back to the right temperature, about 10</a:t>
            </a:r>
            <a:r>
              <a:rPr lang="en-US" sz="2000" baseline="30000">
                <a:latin typeface="Times New Roman" charset="0"/>
              </a:rPr>
              <a:t>27</a:t>
            </a:r>
            <a:r>
              <a:rPr lang="en-US" sz="2000">
                <a:latin typeface="Times New Roman" charset="0"/>
              </a:rPr>
              <a:t> K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000">
                <a:latin typeface="Times New Roman" charset="0"/>
              </a:rPr>
              <a:t>It</a:t>
            </a:r>
            <a:r>
              <a:rPr lang="ja-JP" altLang="en-US" sz="2000">
                <a:latin typeface="Times New Roman" charset="0"/>
              </a:rPr>
              <a:t>’</a:t>
            </a:r>
            <a:r>
              <a:rPr lang="en-US" sz="2000">
                <a:latin typeface="Times New Roman" charset="0"/>
              </a:rPr>
              <a:t>s similar to boiling water that it doesn</a:t>
            </a:r>
            <a:r>
              <a:rPr lang="ja-JP" altLang="en-US" sz="2000">
                <a:latin typeface="Times New Roman" charset="0"/>
              </a:rPr>
              <a:t>’</a:t>
            </a:r>
            <a:r>
              <a:rPr lang="en-US" sz="2000">
                <a:latin typeface="Times New Roman" charset="0"/>
              </a:rPr>
              <a:t>t change temperature while it evaporates…</a:t>
            </a:r>
          </a:p>
          <a:p>
            <a:pPr marL="990600" lvl="1" indent="-533400" eaLnBrk="1" hangingPunct="1">
              <a:lnSpc>
                <a:spcPct val="80000"/>
              </a:lnSpc>
            </a:pPr>
            <a:endParaRPr lang="en-US" sz="1800">
              <a:latin typeface="Times New Roman" charset="0"/>
              <a:ea typeface="ＭＳ Ｐゴシック" charset="0"/>
            </a:endParaRPr>
          </a:p>
        </p:txBody>
      </p:sp>
      <p:pic>
        <p:nvPicPr>
          <p:cNvPr id="40964" name="Picture 6" descr="boiling-cobbcorn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66950"/>
            <a:ext cx="4038600" cy="3190875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Inflation. A prediction</a:t>
            </a:r>
          </a:p>
        </p:txBody>
      </p:sp>
      <p:pic>
        <p:nvPicPr>
          <p:cNvPr id="41987" name="Picture 7" descr="figure-29-03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73325"/>
            <a:ext cx="8229600" cy="2779713"/>
          </a:xfrm>
          <a:noFill/>
        </p:spPr>
      </p:pic>
      <p:sp>
        <p:nvSpPr>
          <p:cNvPr id="41988" name="Text Box 8"/>
          <p:cNvSpPr txBox="1">
            <a:spLocks noChangeArrowheads="1"/>
          </p:cNvSpPr>
          <p:nvPr/>
        </p:nvSpPr>
        <p:spPr bwMode="auto">
          <a:xfrm>
            <a:off x="304800" y="5486400"/>
            <a:ext cx="8594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As space inflates the universe becomes flatter. Inflation predicts that the universe should be close to </a:t>
            </a:r>
            <a:r>
              <a:rPr lang="ja-JP" altLang="en-US"/>
              <a:t>“</a:t>
            </a:r>
            <a:r>
              <a:rPr lang="en-US"/>
              <a:t>flat</a:t>
            </a:r>
            <a:r>
              <a:rPr lang="ja-JP" altLang="en-US"/>
              <a:t>”</a:t>
            </a:r>
            <a:r>
              <a:rPr lang="en-US"/>
              <a:t> at present time.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Inflation. A prediction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304800" y="5867400"/>
            <a:ext cx="8594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Pretty much like a basketball court… the players don</a:t>
            </a:r>
            <a:r>
              <a:rPr lang="ja-JP" altLang="en-US"/>
              <a:t>’</a:t>
            </a:r>
            <a:r>
              <a:rPr lang="en-US"/>
              <a:t>t realize it is curved because the radius of curvature of the Earth is so big!!</a:t>
            </a:r>
          </a:p>
        </p:txBody>
      </p:sp>
      <p:pic>
        <p:nvPicPr>
          <p:cNvPr id="43012" name="Picture 7" descr="apollo17_earth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43088"/>
            <a:ext cx="4038600" cy="4038600"/>
          </a:xfrm>
          <a:noFill/>
        </p:spPr>
      </p:pic>
      <p:pic>
        <p:nvPicPr>
          <p:cNvPr id="43013" name="Picture 8" descr="ucsbbasket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5925" y="2147888"/>
            <a:ext cx="2343150" cy="34290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Inflation. Observations of flatness agree with the prediction!!!</a:t>
            </a:r>
          </a:p>
        </p:txBody>
      </p:sp>
      <p:pic>
        <p:nvPicPr>
          <p:cNvPr id="44035" name="Picture 8" descr="table-28-02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82750"/>
            <a:ext cx="8229600" cy="4360863"/>
          </a:xfrm>
          <a:noFill/>
        </p:spPr>
      </p:pic>
      <p:sp>
        <p:nvSpPr>
          <p:cNvPr id="44036" name="Oval 9"/>
          <p:cNvSpPr>
            <a:spLocks noChangeArrowheads="1"/>
          </p:cNvSpPr>
          <p:nvPr/>
        </p:nvSpPr>
        <p:spPr bwMode="auto">
          <a:xfrm>
            <a:off x="6781800" y="2819400"/>
            <a:ext cx="9144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476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Other tests of inflation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90600" lvl="1" indent="-533400" eaLnBrk="1" hangingPunct="1"/>
            <a:r>
              <a:rPr lang="en-US" sz="2400" dirty="0">
                <a:latin typeface="Times New Roman" charset="0"/>
                <a:ea typeface="ＭＳ Ｐゴシック" charset="0"/>
              </a:rPr>
              <a:t>Inflationary models can predict the amount of polarization of the CMB (see Universe)</a:t>
            </a:r>
          </a:p>
          <a:p>
            <a:pPr marL="990600" lvl="1" indent="-533400" eaLnBrk="1" hangingPunct="1"/>
            <a:r>
              <a:rPr lang="en-US" sz="2400" dirty="0">
                <a:latin typeface="Times New Roman" charset="0"/>
                <a:ea typeface="ＭＳ Ｐゴシック" charset="0"/>
              </a:rPr>
              <a:t>Inflationary models predict fossil gravitational waves, like the CMB but for gravitons.</a:t>
            </a:r>
          </a:p>
          <a:p>
            <a:pPr marL="990600" lvl="1" indent="-533400" eaLnBrk="1" hangingPunct="1"/>
            <a:r>
              <a:rPr lang="en-US" sz="2400" dirty="0">
                <a:latin typeface="Times New Roman" charset="0"/>
                <a:ea typeface="ＭＳ Ｐゴシック" charset="0"/>
              </a:rPr>
              <a:t>Precision measurements of polarization in the CMB and of gravitational wave background can test the theory.</a:t>
            </a:r>
          </a:p>
          <a:p>
            <a:pPr marL="990600" lvl="1" indent="-533400" eaLnBrk="1" hangingPunct="1"/>
            <a:r>
              <a:rPr lang="en-US" sz="2400" dirty="0">
                <a:latin typeface="Times New Roman" charset="0"/>
                <a:ea typeface="ＭＳ Ｐゴシック" charset="0"/>
              </a:rPr>
              <a:t>Polarization measurements of the CMB are currently starting to become interesting (ESA mission Planck 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first results just came out; no polarization yet)</a:t>
            </a:r>
            <a:endParaRPr lang="en-US" sz="2400" dirty="0">
              <a:latin typeface="Times New Roman" charset="0"/>
              <a:ea typeface="ＭＳ Ｐゴシック" charset="0"/>
            </a:endParaRPr>
          </a:p>
          <a:p>
            <a:pPr marL="990600" lvl="1" indent="-533400" eaLnBrk="1" hangingPunct="1"/>
            <a:r>
              <a:rPr lang="en-US" sz="2400" dirty="0">
                <a:latin typeface="Times New Roman" charset="0"/>
                <a:ea typeface="ＭＳ Ｐゴシック" charset="0"/>
              </a:rPr>
              <a:t>For fossil gravitational waves… we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’</a:t>
            </a:r>
            <a:r>
              <a:rPr lang="en-US" sz="2400" dirty="0" err="1">
                <a:latin typeface="Times New Roman" charset="0"/>
                <a:ea typeface="ＭＳ Ｐゴシック" charset="0"/>
              </a:rPr>
              <a:t>ll</a:t>
            </a:r>
            <a:r>
              <a:rPr lang="en-US" sz="2400" dirty="0">
                <a:latin typeface="Times New Roman" charset="0"/>
                <a:ea typeface="ＭＳ Ｐゴシック" charset="0"/>
              </a:rPr>
              <a:t> have to wait..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Inflation. Summary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sz="2000">
                <a:latin typeface="Times New Roman" charset="0"/>
                <a:ea typeface="ＭＳ Ｐゴシック" charset="0"/>
              </a:rPr>
              <a:t>In the last twenty year the classic Big Bang model has evolved to include a period of inflation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sz="2000">
                <a:latin typeface="Times New Roman" charset="0"/>
                <a:ea typeface="ＭＳ Ｐゴシック" charset="0"/>
              </a:rPr>
              <a:t>During inflation, as a result of a phase transition of a field called inflaton, space expanded dramatically so that our entire horizon was once in causal connection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sz="2000">
                <a:latin typeface="Times New Roman" charset="0"/>
                <a:ea typeface="ＭＳ Ｐゴシック" charset="0"/>
              </a:rPr>
              <a:t>Did anything move faster than light? Is this violating some fundamental law of physics?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sz="2000">
                <a:latin typeface="Times New Roman" charset="0"/>
                <a:ea typeface="ＭＳ Ｐゴシック" charset="0"/>
              </a:rPr>
              <a:t>NO!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sz="2000">
                <a:latin typeface="Times New Roman" charset="0"/>
                <a:ea typeface="ＭＳ Ｐゴシック" charset="0"/>
              </a:rPr>
              <a:t>Inflation gives a </a:t>
            </a:r>
            <a:r>
              <a:rPr lang="ja-JP" altLang="en-US" sz="2000">
                <a:latin typeface="Times New Roman" charset="0"/>
                <a:ea typeface="ＭＳ Ｐゴシック" charset="0"/>
              </a:rPr>
              <a:t>“</a:t>
            </a:r>
            <a:r>
              <a:rPr lang="en-US" sz="2000">
                <a:latin typeface="Times New Roman" charset="0"/>
                <a:ea typeface="ＭＳ Ｐゴシック" charset="0"/>
              </a:rPr>
              <a:t>natural</a:t>
            </a:r>
            <a:r>
              <a:rPr lang="ja-JP" altLang="en-US" sz="2000">
                <a:latin typeface="Times New Roman" charset="0"/>
                <a:ea typeface="ＭＳ Ｐゴシック" charset="0"/>
              </a:rPr>
              <a:t>”</a:t>
            </a:r>
            <a:r>
              <a:rPr lang="en-US" sz="2000">
                <a:latin typeface="Times New Roman" charset="0"/>
                <a:ea typeface="ＭＳ Ｐゴシック" charset="0"/>
              </a:rPr>
              <a:t> explanation for fundamental questions such as the horizon problem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sz="2000">
                <a:latin typeface="Times New Roman" charset="0"/>
                <a:ea typeface="ＭＳ Ｐゴシック" charset="0"/>
              </a:rPr>
              <a:t>Inflation predicts that space is flat, in agreement with observations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sz="2000">
                <a:latin typeface="Times New Roman" charset="0"/>
                <a:ea typeface="ＭＳ Ｐゴシック" charset="0"/>
              </a:rPr>
              <a:t>Other observable properties (at least in theory!) of inflationary models are polarization of the CMB and fossil gravitational waves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Previously… on astro-2</a:t>
            </a:r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The volume of the universe as a function of redshift depends on the cosmological parameters, so can be used to do cosmography.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Another approach is to measure the properties of the large scale structure of the universe and the abundance and evolution of density peaks (clusters). This is a sensitive measure of the matter density of the universe.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These two approaches are useful but difficult to do in practice. It is important to have more than one method.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Inflation. Discussion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90600" lvl="1" indent="-533400" eaLnBrk="1" hangingPunct="1">
              <a:buFontTx/>
              <a:buChar char="•"/>
            </a:pPr>
            <a:r>
              <a:rPr lang="en-US">
                <a:latin typeface="Times New Roman" charset="0"/>
                <a:ea typeface="ＭＳ Ｐゴシック" charset="0"/>
              </a:rPr>
              <a:t>Why did people come up with the idea of inflation?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>
                <a:latin typeface="Times New Roman" charset="0"/>
                <a:ea typeface="ＭＳ Ｐゴシック" charset="0"/>
              </a:rPr>
              <a:t>Is inflation a good scientific theory?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>
                <a:latin typeface="Times New Roman" charset="0"/>
                <a:ea typeface="ＭＳ Ｐゴシック" charset="0"/>
              </a:rPr>
              <a:t>Is it as good a scientific theory as classic big bang?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800" b="1">
                <a:solidFill>
                  <a:srgbClr val="FF3300"/>
                </a:solidFill>
                <a:latin typeface="Times New Roman" charset="0"/>
              </a:rPr>
              <a:t>The End</a:t>
            </a:r>
            <a:endParaRPr lang="en-US" b="1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See you on </a:t>
            </a:r>
            <a:r>
              <a:rPr lang="en-US" dirty="0" err="1" smtClean="0"/>
              <a:t>thursday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Previously… on astro-2</a:t>
            </a:r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z="2800">
                <a:latin typeface="Times New Roman" charset="0"/>
                <a:cs typeface="Times New Roman" charset="0"/>
              </a:rPr>
              <a:t>CMB anisotropies are a snapshot of the universe at the last scattering surface at z~1000, when the universe was about 380,000 years old.</a:t>
            </a:r>
          </a:p>
          <a:p>
            <a:pPr marL="609600" indent="-609600" eaLnBrk="1" hangingPunct="1"/>
            <a:r>
              <a:rPr lang="en-US" sz="2800">
                <a:latin typeface="Times New Roman" charset="0"/>
                <a:cs typeface="Times New Roman" charset="0"/>
              </a:rPr>
              <a:t>Hot and cold spots in the CMB correspond to under and overdensities at that time.</a:t>
            </a:r>
          </a:p>
          <a:p>
            <a:pPr marL="609600" indent="-609600" eaLnBrk="1" hangingPunct="1"/>
            <a:r>
              <a:rPr lang="en-US" sz="2800">
                <a:latin typeface="Times New Roman" charset="0"/>
                <a:cs typeface="Times New Roman" charset="0"/>
              </a:rPr>
              <a:t>The angular distribution of CMB anisotropies conveys information about the content and geometry of the universe so that many parameters are known to a 10% or better.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Previously… on astro-2</a:t>
            </a:r>
          </a:p>
        </p:txBody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sz="2800">
                <a:latin typeface="Times New Roman" charset="0"/>
              </a:rPr>
              <a:t>In recent years different methods have reached an agreement over the numerical value of the cosmological parameters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800">
                <a:latin typeface="Times New Roman" charset="0"/>
              </a:rPr>
              <a:t>The currently preferred model is one dominated by dark energy. This is referred to as </a:t>
            </a:r>
            <a:r>
              <a:rPr lang="ja-JP" altLang="en-US" sz="2800">
                <a:latin typeface="Times New Roman" charset="0"/>
              </a:rPr>
              <a:t>“</a:t>
            </a:r>
            <a:r>
              <a:rPr lang="en-US" sz="2800">
                <a:latin typeface="Times New Roman" charset="0"/>
              </a:rPr>
              <a:t>concordance cosmology</a:t>
            </a:r>
            <a:r>
              <a:rPr lang="ja-JP" altLang="en-US" sz="2800">
                <a:latin typeface="Times New Roman" charset="0"/>
              </a:rPr>
              <a:t>”</a:t>
            </a:r>
            <a:endParaRPr lang="en-US" sz="2800">
              <a:latin typeface="Times New Roman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800">
                <a:latin typeface="Times New Roman" charset="0"/>
              </a:rPr>
              <a:t>It is great! Unless there is some poorly understood systematic effect at work..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800">
                <a:latin typeface="Times New Roman" charset="0"/>
              </a:rPr>
              <a:t>Depending on the properties of dark energy the universe could keep accelerating so fast to eventually push everything out of our horizon.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7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Today.. On Astro-2. 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>
                <a:latin typeface="Times New Roman" charset="0"/>
              </a:rPr>
              <a:t>The early universe. 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>
                <a:latin typeface="Times New Roman" charset="0"/>
                <a:ea typeface="ＭＳ Ｐゴシック" charset="0"/>
              </a:rPr>
              <a:t>Forces and unification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>
                <a:latin typeface="Times New Roman" charset="0"/>
                <a:ea typeface="ＭＳ Ｐゴシック" charset="0"/>
              </a:rPr>
              <a:t>Planck Time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>
                <a:latin typeface="Times New Roman" charset="0"/>
              </a:rPr>
              <a:t>Inflation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>
                <a:latin typeface="Times New Roman" charset="0"/>
                <a:ea typeface="ＭＳ Ｐゴシック" charset="0"/>
              </a:rPr>
              <a:t>False and true vacua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>
                <a:latin typeface="Times New Roman" charset="0"/>
                <a:ea typeface="ＭＳ Ｐゴシック" charset="0"/>
              </a:rPr>
              <a:t>Horizons and flatness problem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Forces and unification.</a:t>
            </a:r>
          </a:p>
        </p:txBody>
      </p:sp>
      <p:sp>
        <p:nvSpPr>
          <p:cNvPr id="678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z="2800">
                <a:latin typeface="Times New Roman" charset="0"/>
              </a:rPr>
              <a:t>In our current understanding of physics all interactions are due to 4 forces: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z="2400">
                <a:latin typeface="Times New Roman" charset="0"/>
                <a:ea typeface="ＭＳ Ｐゴシック" charset="0"/>
              </a:rPr>
              <a:t>Gravity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z="2400">
                <a:latin typeface="Times New Roman" charset="0"/>
                <a:ea typeface="ＭＳ Ｐゴシック" charset="0"/>
              </a:rPr>
              <a:t>Electromagnetic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z="2400">
                <a:latin typeface="Times New Roman" charset="0"/>
                <a:ea typeface="ＭＳ Ｐゴシック" charset="0"/>
              </a:rPr>
              <a:t>Strong Interactions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z="2400">
                <a:latin typeface="Times New Roman" charset="0"/>
                <a:ea typeface="ＭＳ Ｐゴシック" charset="0"/>
              </a:rPr>
              <a:t>Weak Interactions</a:t>
            </a:r>
          </a:p>
          <a:p>
            <a:pPr marL="990600" lvl="1" indent="-533400" eaLnBrk="1" hangingPunct="1">
              <a:buFontTx/>
              <a:buAutoNum type="arabicPeriod"/>
            </a:pPr>
            <a:endParaRPr lang="en-US" sz="2400">
              <a:latin typeface="Times New Roman" charset="0"/>
              <a:ea typeface="ＭＳ Ｐゴシック" charset="0"/>
            </a:endParaRPr>
          </a:p>
        </p:txBody>
      </p:sp>
      <p:pic>
        <p:nvPicPr>
          <p:cNvPr id="23556" name="Picture 14" descr="4inter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8700" y="1912938"/>
            <a:ext cx="3657600" cy="38989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9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Gravity</a:t>
            </a:r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sz="2000">
                <a:latin typeface="Times New Roman" charset="0"/>
              </a:rPr>
              <a:t>Main properties: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1800">
                <a:latin typeface="Times New Roman" charset="0"/>
                <a:ea typeface="ＭＳ Ｐゴシック" charset="0"/>
              </a:rPr>
              <a:t>Long range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1800">
                <a:latin typeface="Times New Roman" charset="0"/>
                <a:ea typeface="ＭＳ Ｐゴシック" charset="0"/>
              </a:rPr>
              <a:t>Only attractive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1800">
                <a:latin typeface="Times New Roman" charset="0"/>
                <a:ea typeface="ＭＳ Ｐゴシック" charset="0"/>
              </a:rPr>
              <a:t>Very weak force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1800">
                <a:latin typeface="Times New Roman" charset="0"/>
                <a:ea typeface="ＭＳ Ｐゴシック" charset="0"/>
              </a:rPr>
              <a:t>Consider the ratio of the gravitational and electric attraction between a proton and an electron: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1800">
                <a:latin typeface="Times New Roman" charset="0"/>
                <a:ea typeface="ＭＳ Ｐゴシック" charset="0"/>
              </a:rPr>
              <a:t>FG = G m</a:t>
            </a:r>
            <a:r>
              <a:rPr lang="en-US" sz="1800" baseline="-25000">
                <a:latin typeface="Times New Roman" charset="0"/>
                <a:ea typeface="ＭＳ Ｐゴシック" charset="0"/>
              </a:rPr>
              <a:t>p</a:t>
            </a:r>
            <a:r>
              <a:rPr lang="en-US" sz="1800">
                <a:latin typeface="Times New Roman" charset="0"/>
                <a:ea typeface="ＭＳ Ｐゴシック" charset="0"/>
              </a:rPr>
              <a:t> m</a:t>
            </a:r>
            <a:r>
              <a:rPr lang="en-US" sz="1800" baseline="-25000">
                <a:latin typeface="Times New Roman" charset="0"/>
                <a:ea typeface="ＭＳ Ｐゴシック" charset="0"/>
              </a:rPr>
              <a:t>e</a:t>
            </a:r>
            <a:r>
              <a:rPr lang="en-US" sz="1800">
                <a:latin typeface="Times New Roman" charset="0"/>
                <a:ea typeface="ＭＳ Ｐゴシック" charset="0"/>
              </a:rPr>
              <a:t> / R</a:t>
            </a:r>
            <a:r>
              <a:rPr lang="en-US" sz="1800" baseline="30000">
                <a:latin typeface="Times New Roman" charset="0"/>
                <a:ea typeface="ＭＳ Ｐゴシック" charset="0"/>
              </a:rPr>
              <a:t>2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1800">
                <a:latin typeface="Times New Roman" charset="0"/>
                <a:ea typeface="ＭＳ Ｐゴシック" charset="0"/>
              </a:rPr>
              <a:t>FEM = k Q</a:t>
            </a:r>
            <a:r>
              <a:rPr lang="en-US" sz="1800" baseline="30000">
                <a:latin typeface="Times New Roman" charset="0"/>
                <a:ea typeface="ＭＳ Ｐゴシック" charset="0"/>
              </a:rPr>
              <a:t>2</a:t>
            </a:r>
            <a:r>
              <a:rPr lang="en-US" sz="1800">
                <a:latin typeface="Times New Roman" charset="0"/>
                <a:ea typeface="ＭＳ Ｐゴシック" charset="0"/>
              </a:rPr>
              <a:t> / R</a:t>
            </a:r>
            <a:r>
              <a:rPr lang="en-US" sz="1800" baseline="30000">
                <a:latin typeface="Times New Roman" charset="0"/>
                <a:ea typeface="ＭＳ Ｐゴシック" charset="0"/>
              </a:rPr>
              <a:t>2</a:t>
            </a:r>
            <a:r>
              <a:rPr lang="en-US" sz="1800">
                <a:latin typeface="Times New Roman" charset="0"/>
                <a:ea typeface="ＭＳ Ｐゴシック" charset="0"/>
              </a:rPr>
              <a:t> 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1800">
                <a:latin typeface="Times New Roman" charset="0"/>
                <a:ea typeface="ＭＳ Ｐゴシック" charset="0"/>
              </a:rPr>
              <a:t>FEM / FG = 10</a:t>
            </a:r>
            <a:r>
              <a:rPr lang="en-US" sz="1800" baseline="30000">
                <a:latin typeface="Times New Roman" charset="0"/>
                <a:ea typeface="ＭＳ Ｐゴシック" charset="0"/>
              </a:rPr>
              <a:t>39</a:t>
            </a:r>
            <a:r>
              <a:rPr lang="en-US" sz="1800">
                <a:latin typeface="Times New Roman" charset="0"/>
                <a:ea typeface="ＭＳ Ｐゴシック" charset="0"/>
              </a:rPr>
              <a:t> !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1800">
                <a:latin typeface="Times New Roman" charset="0"/>
                <a:ea typeface="ＭＳ Ｐゴシック" charset="0"/>
              </a:rPr>
              <a:t>Exchange boson: graviton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000">
                <a:latin typeface="Times New Roman" charset="0"/>
              </a:rPr>
              <a:t>Example of systems dominated by gravity?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1800">
                <a:latin typeface="Times New Roman" charset="0"/>
                <a:ea typeface="ＭＳ Ｐゴシック" charset="0"/>
              </a:rPr>
              <a:t>Universe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1800">
                <a:latin typeface="Times New Roman" charset="0"/>
                <a:ea typeface="ＭＳ Ｐゴシック" charset="0"/>
              </a:rPr>
              <a:t>Black hole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/>
            </a:pPr>
            <a:endParaRPr lang="en-US" sz="1800">
              <a:latin typeface="Times New Roman" charset="0"/>
              <a:ea typeface="ＭＳ Ｐゴシック" charset="0"/>
            </a:endParaRPr>
          </a:p>
        </p:txBody>
      </p:sp>
      <p:pic>
        <p:nvPicPr>
          <p:cNvPr id="24580" name="Picture 8" descr="apple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600200"/>
            <a:ext cx="3290888" cy="411321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93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Electromagnetic force</a:t>
            </a:r>
          </a:p>
        </p:txBody>
      </p:sp>
      <p:sp>
        <p:nvSpPr>
          <p:cNvPr id="7659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sz="2400">
                <a:latin typeface="Times New Roman" charset="0"/>
              </a:rPr>
              <a:t>Main properties: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2000">
                <a:latin typeface="Times New Roman" charset="0"/>
                <a:ea typeface="ＭＳ Ｐゴシック" charset="0"/>
              </a:rPr>
              <a:t>Long range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2000">
                <a:latin typeface="Times New Roman" charset="0"/>
                <a:ea typeface="ＭＳ Ｐゴシック" charset="0"/>
              </a:rPr>
              <a:t>Attractive and repulsive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2000">
                <a:latin typeface="Times New Roman" charset="0"/>
                <a:ea typeface="ＭＳ Ｐゴシック" charset="0"/>
              </a:rPr>
              <a:t>Much stronger than gravity but effectively </a:t>
            </a:r>
            <a:r>
              <a:rPr lang="ja-JP" altLang="en-US" sz="2000">
                <a:latin typeface="Times New Roman" charset="0"/>
                <a:ea typeface="ＭＳ Ｐゴシック" charset="0"/>
              </a:rPr>
              <a:t>“</a:t>
            </a:r>
            <a:r>
              <a:rPr lang="en-US" sz="2000">
                <a:latin typeface="Times New Roman" charset="0"/>
                <a:ea typeface="ＭＳ Ｐゴシック" charset="0"/>
              </a:rPr>
              <a:t>shielded over long distances</a:t>
            </a:r>
            <a:r>
              <a:rPr lang="ja-JP" altLang="en-US" sz="2000">
                <a:latin typeface="Times New Roman" charset="0"/>
                <a:ea typeface="ＭＳ Ｐゴシック" charset="0"/>
              </a:rPr>
              <a:t>”</a:t>
            </a:r>
            <a:endParaRPr lang="en-US" sz="2000">
              <a:latin typeface="Times New Roman" charset="0"/>
              <a:ea typeface="ＭＳ Ｐゴシック" charset="0"/>
            </a:endParaRP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2000">
                <a:latin typeface="Times New Roman" charset="0"/>
                <a:ea typeface="ＭＳ Ｐゴシック" charset="0"/>
              </a:rPr>
              <a:t>Exchange Boson: photon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2000">
                <a:latin typeface="Times New Roman" charset="0"/>
                <a:ea typeface="ＭＳ Ｐゴシック" charset="0"/>
              </a:rPr>
              <a:t>NB: E&amp;M is unified description of electricity and magnetism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400">
                <a:latin typeface="Times New Roman" charset="0"/>
              </a:rPr>
              <a:t>Examples of systems: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2000">
                <a:latin typeface="Times New Roman" charset="0"/>
                <a:ea typeface="ＭＳ Ｐゴシック" charset="0"/>
              </a:rPr>
              <a:t>Atoms (electrons and nuclei)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2000">
                <a:latin typeface="Times New Roman" charset="0"/>
                <a:ea typeface="ＭＳ Ｐゴシック" charset="0"/>
              </a:rPr>
              <a:t>Electromagnetic waves: light, cell phone…</a:t>
            </a:r>
          </a:p>
          <a:p>
            <a:pPr marL="990600" lvl="1" indent="-533400" eaLnBrk="1" hangingPunct="1">
              <a:lnSpc>
                <a:spcPct val="80000"/>
              </a:lnSpc>
            </a:pPr>
            <a:endParaRPr lang="en-US" sz="2000">
              <a:latin typeface="Times New Roman" charset="0"/>
              <a:ea typeface="ＭＳ Ｐゴシック" charset="0"/>
            </a:endParaRPr>
          </a:p>
          <a:p>
            <a:pPr marL="990600" lvl="1" indent="-533400" eaLnBrk="1" hangingPunct="1">
              <a:lnSpc>
                <a:spcPct val="80000"/>
              </a:lnSpc>
            </a:pPr>
            <a:endParaRPr lang="en-US" sz="2000">
              <a:latin typeface="Times New Roman" charset="0"/>
              <a:ea typeface="ＭＳ Ｐゴシック" charset="0"/>
            </a:endParaRPr>
          </a:p>
        </p:txBody>
      </p:sp>
      <p:pic>
        <p:nvPicPr>
          <p:cNvPr id="25604" name="Picture 6" descr="image011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057400"/>
            <a:ext cx="3582988" cy="3938588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5955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18882</TotalTime>
  <Words>1562</Words>
  <Application>Microsoft Macintosh PowerPoint</Application>
  <PresentationFormat>On-screen Show (4:3)</PresentationFormat>
  <Paragraphs>143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Times New Roman</vt:lpstr>
      <vt:lpstr>ＭＳ Ｐゴシック</vt:lpstr>
      <vt:lpstr>Arial</vt:lpstr>
      <vt:lpstr>Calibri</vt:lpstr>
      <vt:lpstr>Default Design</vt:lpstr>
      <vt:lpstr>Astro-2: History of the Universe</vt:lpstr>
      <vt:lpstr>Previously… on astro-2</vt:lpstr>
      <vt:lpstr>Previously… on astro-2</vt:lpstr>
      <vt:lpstr>Previously… on astro-2</vt:lpstr>
      <vt:lpstr>Previously… on astro-2</vt:lpstr>
      <vt:lpstr>Today.. On Astro-2. </vt:lpstr>
      <vt:lpstr>Forces and unification.</vt:lpstr>
      <vt:lpstr>Gravity</vt:lpstr>
      <vt:lpstr>Electromagnetic force</vt:lpstr>
      <vt:lpstr>Weak force</vt:lpstr>
      <vt:lpstr>Strong force</vt:lpstr>
      <vt:lpstr>Four forces, or one?</vt:lpstr>
      <vt:lpstr>Force unification</vt:lpstr>
      <vt:lpstr>Energy is the name of the game…</vt:lpstr>
      <vt:lpstr>On Earth: particle accelerators</vt:lpstr>
      <vt:lpstr>The universe is the most powerful accelerator!!</vt:lpstr>
      <vt:lpstr>The very early Universe. Summary</vt:lpstr>
      <vt:lpstr>Inflation. True and false vacua</vt:lpstr>
      <vt:lpstr>Inflation. The inflaton rolls down</vt:lpstr>
      <vt:lpstr>Inflation. The inflaton rolls down</vt:lpstr>
      <vt:lpstr>As the inflaton rolls down the universe expands very fast (inflates)!</vt:lpstr>
      <vt:lpstr>Inflation. The universe expands fast!</vt:lpstr>
      <vt:lpstr>Inflation. Faster than the horizons!</vt:lpstr>
      <vt:lpstr>Inflation. What happens to the temperature?</vt:lpstr>
      <vt:lpstr>Inflation. A prediction</vt:lpstr>
      <vt:lpstr>Inflation. A prediction</vt:lpstr>
      <vt:lpstr>Inflation. Observations of flatness agree with the prediction!!!</vt:lpstr>
      <vt:lpstr>Other tests of inflation</vt:lpstr>
      <vt:lpstr>Inflation. Summary</vt:lpstr>
      <vt:lpstr>Inflation. Discussion</vt:lpstr>
      <vt:lpstr>The End</vt:lpstr>
    </vt:vector>
  </TitlesOfParts>
  <Company>california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for perspective graduate students 2006</dc:title>
  <dc:creator>Tommaso Lorenzo Treu</dc:creator>
  <cp:lastModifiedBy>Tommaso Treu</cp:lastModifiedBy>
  <cp:revision>573</cp:revision>
  <dcterms:created xsi:type="dcterms:W3CDTF">2011-05-08T21:22:16Z</dcterms:created>
  <dcterms:modified xsi:type="dcterms:W3CDTF">2013-05-20T15:50:42Z</dcterms:modified>
</cp:coreProperties>
</file>