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482" r:id="rId2"/>
    <p:sldId id="595" r:id="rId3"/>
    <p:sldId id="629" r:id="rId4"/>
    <p:sldId id="523" r:id="rId5"/>
    <p:sldId id="679" r:id="rId6"/>
    <p:sldId id="681" r:id="rId7"/>
    <p:sldId id="680" r:id="rId8"/>
    <p:sldId id="601" r:id="rId9"/>
    <p:sldId id="678" r:id="rId10"/>
    <p:sldId id="682" r:id="rId11"/>
    <p:sldId id="656" r:id="rId12"/>
    <p:sldId id="683" r:id="rId13"/>
    <p:sldId id="684" r:id="rId14"/>
    <p:sldId id="685" r:id="rId15"/>
    <p:sldId id="686" r:id="rId16"/>
    <p:sldId id="687" r:id="rId17"/>
    <p:sldId id="688" r:id="rId18"/>
    <p:sldId id="690" r:id="rId19"/>
    <p:sldId id="657" r:id="rId20"/>
    <p:sldId id="691" r:id="rId21"/>
    <p:sldId id="692" r:id="rId22"/>
    <p:sldId id="693" r:id="rId23"/>
    <p:sldId id="694" r:id="rId24"/>
    <p:sldId id="695" r:id="rId25"/>
    <p:sldId id="696" r:id="rId26"/>
    <p:sldId id="697" r:id="rId27"/>
    <p:sldId id="676" r:id="rId28"/>
    <p:sldId id="638" r:id="rId29"/>
  </p:sldIdLst>
  <p:sldSz cx="9144000" cy="6858000" type="screen4x3"/>
  <p:notesSz cx="6400800" cy="86868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600FF"/>
    <a:srgbClr val="00CC00"/>
    <a:srgbClr val="FF0066"/>
    <a:srgbClr val="00FFCC"/>
    <a:srgbClr val="0033CC"/>
    <a:srgbClr val="FF3300"/>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392" y="-20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1"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1490" name="Rectangle 2"/>
          <p:cNvSpPr>
            <a:spLocks noGrp="1" noChangeArrowheads="1"/>
          </p:cNvSpPr>
          <p:nvPr>
            <p:ph type="hdr" sz="quarter"/>
          </p:nvPr>
        </p:nvSpPr>
        <p:spPr bwMode="auto">
          <a:xfrm>
            <a:off x="0" y="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10" charset="0"/>
                <a:ea typeface="+mn-ea"/>
                <a:cs typeface="+mn-cs"/>
              </a:defRPr>
            </a:lvl1pPr>
          </a:lstStyle>
          <a:p>
            <a:pPr>
              <a:defRPr/>
            </a:pPr>
            <a:endParaRPr lang="en-US"/>
          </a:p>
        </p:txBody>
      </p:sp>
      <p:sp>
        <p:nvSpPr>
          <p:cNvPr id="831491" name="Rectangle 3"/>
          <p:cNvSpPr>
            <a:spLocks noGrp="1" noChangeArrowheads="1"/>
          </p:cNvSpPr>
          <p:nvPr>
            <p:ph type="dt" idx="1"/>
          </p:nvPr>
        </p:nvSpPr>
        <p:spPr bwMode="auto">
          <a:xfrm>
            <a:off x="3657600" y="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10" charset="0"/>
                <a:ea typeface="+mn-ea"/>
                <a:cs typeface="+mn-cs"/>
              </a:defRPr>
            </a:lvl1pPr>
          </a:lstStyle>
          <a:p>
            <a:pPr>
              <a:defRPr/>
            </a:pPr>
            <a:endParaRPr lang="en-US"/>
          </a:p>
        </p:txBody>
      </p:sp>
      <p:sp>
        <p:nvSpPr>
          <p:cNvPr id="15364" name="Rectangle 4"/>
          <p:cNvSpPr>
            <a:spLocks noChangeArrowheads="1" noTextEdit="1"/>
          </p:cNvSpPr>
          <p:nvPr>
            <p:ph type="sldImg" idx="2"/>
          </p:nvPr>
        </p:nvSpPr>
        <p:spPr bwMode="auto">
          <a:xfrm>
            <a:off x="1066800" y="685800"/>
            <a:ext cx="4267200" cy="3200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31493" name="Rectangle 5"/>
          <p:cNvSpPr>
            <a:spLocks noGrp="1" noChangeArrowheads="1"/>
          </p:cNvSpPr>
          <p:nvPr>
            <p:ph type="body" sz="quarter" idx="3"/>
          </p:nvPr>
        </p:nvSpPr>
        <p:spPr bwMode="auto">
          <a:xfrm>
            <a:off x="838200" y="4114800"/>
            <a:ext cx="47244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31494" name="Rectangle 6"/>
          <p:cNvSpPr>
            <a:spLocks noGrp="1" noChangeArrowheads="1"/>
          </p:cNvSpPr>
          <p:nvPr>
            <p:ph type="ftr" sz="quarter" idx="4"/>
          </p:nvPr>
        </p:nvSpPr>
        <p:spPr bwMode="auto">
          <a:xfrm>
            <a:off x="0" y="8229600"/>
            <a:ext cx="2743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10" charset="0"/>
                <a:ea typeface="+mn-ea"/>
                <a:cs typeface="+mn-cs"/>
              </a:defRPr>
            </a:lvl1pPr>
          </a:lstStyle>
          <a:p>
            <a:pPr>
              <a:defRPr/>
            </a:pPr>
            <a:endParaRPr lang="en-US"/>
          </a:p>
        </p:txBody>
      </p:sp>
      <p:sp>
        <p:nvSpPr>
          <p:cNvPr id="831495" name="Rectangle 7"/>
          <p:cNvSpPr>
            <a:spLocks noGrp="1" noChangeArrowheads="1"/>
          </p:cNvSpPr>
          <p:nvPr>
            <p:ph type="sldNum" sz="quarter" idx="5"/>
          </p:nvPr>
        </p:nvSpPr>
        <p:spPr bwMode="auto">
          <a:xfrm>
            <a:off x="3657600" y="8229600"/>
            <a:ext cx="2743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B1384CE-4B1D-3841-8D88-B99456920CC0}" type="slidenum">
              <a:rPr lang="en-US"/>
              <a:pPr/>
              <a:t>‹#›</a:t>
            </a:fld>
            <a:endParaRPr lang="en-US"/>
          </a:p>
        </p:txBody>
      </p:sp>
    </p:spTree>
    <p:extLst>
      <p:ext uri="{BB962C8B-B14F-4D97-AF65-F5344CB8AC3E}">
        <p14:creationId xmlns:p14="http://schemas.microsoft.com/office/powerpoint/2010/main" val="13698472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CD24E86-7BDF-F640-92AD-85F40990CAAD}" type="slidenum">
              <a:rPr lang="en-US" sz="1200"/>
              <a:pPr eaLnBrk="1" hangingPunct="1"/>
              <a:t>1</a:t>
            </a:fld>
            <a:endParaRPr lang="en-US" sz="1200"/>
          </a:p>
        </p:txBody>
      </p:sp>
      <p:sp>
        <p:nvSpPr>
          <p:cNvPr id="17411" name="Rectangle 2"/>
          <p:cNvSpPr>
            <a:spLocks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C50C955-64E2-C141-838B-CBEED2229568}" type="slidenum">
              <a:rPr lang="en-US" sz="1200"/>
              <a:pPr eaLnBrk="1" hangingPunct="1"/>
              <a:t>10</a:t>
            </a:fld>
            <a:endParaRPr lang="en-US" sz="1200"/>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0A181CD-79A2-894B-A60D-FBFC8071022D}" type="slidenum">
              <a:rPr lang="en-US" sz="1200"/>
              <a:pPr eaLnBrk="1" hangingPunct="1"/>
              <a:t>11</a:t>
            </a:fld>
            <a:endParaRPr lang="en-US" sz="1200"/>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479519C-7108-2548-9623-C3850E46CDD0}" type="slidenum">
              <a:rPr lang="en-US" sz="1200"/>
              <a:pPr eaLnBrk="1" hangingPunct="1"/>
              <a:t>12</a:t>
            </a:fld>
            <a:endParaRPr lang="en-US" sz="1200"/>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9432951-D508-624D-BBA7-F754FB72E568}" type="slidenum">
              <a:rPr lang="en-US" sz="1200"/>
              <a:pPr eaLnBrk="1" hangingPunct="1"/>
              <a:t>13</a:t>
            </a:fld>
            <a:endParaRPr lang="en-US" sz="1200"/>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6B881B0-F31B-8C4A-846F-94A912C38E02}" type="slidenum">
              <a:rPr lang="en-US" sz="1200"/>
              <a:pPr eaLnBrk="1" hangingPunct="1"/>
              <a:t>14</a:t>
            </a:fld>
            <a:endParaRPr lang="en-US" sz="1200"/>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2138643-6CC8-1A44-8655-4EDCE45414D5}" type="slidenum">
              <a:rPr lang="en-US" sz="1200"/>
              <a:pPr eaLnBrk="1" hangingPunct="1"/>
              <a:t>15</a:t>
            </a:fld>
            <a:endParaRPr lang="en-US" sz="1200"/>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68B927E-8F9D-764E-8627-04CACDB89818}" type="slidenum">
              <a:rPr lang="en-US" sz="1200"/>
              <a:pPr eaLnBrk="1" hangingPunct="1"/>
              <a:t>16</a:t>
            </a:fld>
            <a:endParaRPr lang="en-US" sz="1200"/>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613C79E-497E-1E46-B5F4-68356C533FE1}" type="slidenum">
              <a:rPr lang="en-US" sz="1200"/>
              <a:pPr eaLnBrk="1" hangingPunct="1"/>
              <a:t>17</a:t>
            </a:fld>
            <a:endParaRPr lang="en-US" sz="1200"/>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8EB4882-F17D-8B49-B59E-F3EE908FB75A}" type="slidenum">
              <a:rPr lang="en-US" sz="1200"/>
              <a:pPr eaLnBrk="1" hangingPunct="1"/>
              <a:t>18</a:t>
            </a:fld>
            <a:endParaRPr lang="en-US" sz="1200"/>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A18996E-AE83-A94B-9D9C-DAC356CF7A23}" type="slidenum">
              <a:rPr lang="en-US" sz="1200"/>
              <a:pPr eaLnBrk="1" hangingPunct="1"/>
              <a:t>19</a:t>
            </a:fld>
            <a:endParaRPr lang="en-US" sz="1200"/>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329D5EB-6A6D-A640-941D-A61E6EDB0578}" type="slidenum">
              <a:rPr lang="en-US" sz="1200"/>
              <a:pPr eaLnBrk="1" hangingPunct="1"/>
              <a:t>2</a:t>
            </a:fld>
            <a:endParaRPr lang="en-US" sz="1200"/>
          </a:p>
        </p:txBody>
      </p:sp>
      <p:sp>
        <p:nvSpPr>
          <p:cNvPr id="19459" name="Rectangle 2"/>
          <p:cNvSpPr>
            <a:spLocks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49F9C14-2810-784F-AD9C-A09550B2E9E3}" type="slidenum">
              <a:rPr lang="en-US" sz="1200"/>
              <a:pPr eaLnBrk="1" hangingPunct="1"/>
              <a:t>20</a:t>
            </a:fld>
            <a:endParaRPr lang="en-US" sz="1200"/>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85B73B3-E269-AD49-9197-DD47C2B91AA2}" type="slidenum">
              <a:rPr lang="en-US" sz="1200"/>
              <a:pPr eaLnBrk="1" hangingPunct="1"/>
              <a:t>21</a:t>
            </a:fld>
            <a:endParaRPr lang="en-US" sz="1200"/>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7CE4F4E-1867-5C4D-9830-8AEDBB1379D7}" type="slidenum">
              <a:rPr lang="en-US" sz="1200"/>
              <a:pPr eaLnBrk="1" hangingPunct="1"/>
              <a:t>22</a:t>
            </a:fld>
            <a:endParaRPr lang="en-US" sz="1200"/>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33079DF-3843-2B4B-BE9B-E305EF3A519B}" type="slidenum">
              <a:rPr lang="en-US" sz="1200"/>
              <a:pPr eaLnBrk="1" hangingPunct="1"/>
              <a:t>23</a:t>
            </a:fld>
            <a:endParaRPr lang="en-US" sz="1200"/>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7287160-7BD0-594D-9F89-56E0A65F8974}" type="slidenum">
              <a:rPr lang="en-US" sz="1200"/>
              <a:pPr eaLnBrk="1" hangingPunct="1"/>
              <a:t>24</a:t>
            </a:fld>
            <a:endParaRPr lang="en-US" sz="1200"/>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8F87D69-6C97-974E-B0CE-E7C21C7E4A13}" type="slidenum">
              <a:rPr lang="en-US" sz="1200"/>
              <a:pPr eaLnBrk="1" hangingPunct="1"/>
              <a:t>25</a:t>
            </a:fld>
            <a:endParaRPr lang="en-US" sz="1200"/>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FF04209-14CB-8D42-9724-85C555C81F88}" type="slidenum">
              <a:rPr lang="en-US" sz="1200"/>
              <a:pPr eaLnBrk="1" hangingPunct="1"/>
              <a:t>26</a:t>
            </a:fld>
            <a:endParaRPr lang="en-US" sz="1200"/>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1C9D744-C880-D540-BAB3-01F2FC07605A}" type="slidenum">
              <a:rPr lang="en-US" sz="1200"/>
              <a:pPr eaLnBrk="1" hangingPunct="1"/>
              <a:t>27</a:t>
            </a:fld>
            <a:endParaRPr lang="en-US" sz="1200"/>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2323C4F-19CE-C548-979B-648822287D49}" type="slidenum">
              <a:rPr lang="en-US" sz="1200"/>
              <a:pPr eaLnBrk="1" hangingPunct="1"/>
              <a:t>28</a:t>
            </a:fld>
            <a:endParaRPr lang="en-US" sz="1200"/>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B3B2C47-79B2-9347-9BA5-D13A3B1360C1}" type="slidenum">
              <a:rPr lang="en-US" sz="1200"/>
              <a:pPr eaLnBrk="1" hangingPunct="1"/>
              <a:t>3</a:t>
            </a:fld>
            <a:endParaRPr lang="en-US" sz="1200"/>
          </a:p>
        </p:txBody>
      </p:sp>
      <p:sp>
        <p:nvSpPr>
          <p:cNvPr id="21507" name="Rectangle 2"/>
          <p:cNvSpPr>
            <a:spLocks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55691FF-9553-CB45-B0B3-3AFF86F0B9CE}" type="slidenum">
              <a:rPr lang="en-US" sz="1200"/>
              <a:pPr eaLnBrk="1" hangingPunct="1"/>
              <a:t>4</a:t>
            </a:fld>
            <a:endParaRPr lang="en-US" sz="1200"/>
          </a:p>
        </p:txBody>
      </p:sp>
      <p:sp>
        <p:nvSpPr>
          <p:cNvPr id="25603" name="Rectangle 2"/>
          <p:cNvSpPr>
            <a:spLocks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904F7B0-E89E-0444-B6A0-B870868563F3}" type="slidenum">
              <a:rPr lang="en-US" sz="1200"/>
              <a:pPr eaLnBrk="1" hangingPunct="1"/>
              <a:t>5</a:t>
            </a:fld>
            <a:endParaRPr lang="en-US" sz="1200"/>
          </a:p>
        </p:txBody>
      </p:sp>
      <p:sp>
        <p:nvSpPr>
          <p:cNvPr id="27651" name="Rectangle 2"/>
          <p:cNvSpPr>
            <a:spLocks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2CC00AF-F225-554C-A68B-7F117AF5A0ED}" type="slidenum">
              <a:rPr lang="en-US" sz="1200"/>
              <a:pPr eaLnBrk="1" hangingPunct="1"/>
              <a:t>6</a:t>
            </a:fld>
            <a:endParaRPr lang="en-US" sz="1200"/>
          </a:p>
        </p:txBody>
      </p:sp>
      <p:sp>
        <p:nvSpPr>
          <p:cNvPr id="29699" name="Rectangle 2"/>
          <p:cNvSpPr>
            <a:spLocks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63C8058-D80C-254C-AAD6-E25F76F2237C}" type="slidenum">
              <a:rPr lang="en-US" sz="1200"/>
              <a:pPr eaLnBrk="1" hangingPunct="1"/>
              <a:t>7</a:t>
            </a:fld>
            <a:endParaRPr lang="en-US" sz="1200"/>
          </a:p>
        </p:txBody>
      </p:sp>
      <p:sp>
        <p:nvSpPr>
          <p:cNvPr id="31747" name="Rectangle 2"/>
          <p:cNvSpPr>
            <a:spLocks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65451CA-77A5-D54C-BA88-35CBC21D92DE}" type="slidenum">
              <a:rPr lang="en-US" sz="1200"/>
              <a:pPr eaLnBrk="1" hangingPunct="1"/>
              <a:t>8</a:t>
            </a:fld>
            <a:endParaRPr lang="en-US" sz="1200"/>
          </a:p>
        </p:txBody>
      </p:sp>
      <p:sp>
        <p:nvSpPr>
          <p:cNvPr id="33795" name="Rectangle 2"/>
          <p:cNvSpPr>
            <a:spLocks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3D9BD0B-C09F-C642-BFB9-6A7B4828D7A3}" type="slidenum">
              <a:rPr lang="en-US" sz="1200"/>
              <a:pPr eaLnBrk="1" hangingPunct="1"/>
              <a:t>9</a:t>
            </a:fld>
            <a:endParaRPr lang="en-US" sz="1200"/>
          </a:p>
        </p:txBody>
      </p:sp>
      <p:sp>
        <p:nvSpPr>
          <p:cNvPr id="35843" name="Rectangle 2"/>
          <p:cNvSpPr>
            <a:spLocks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EC25611-0872-A14F-A88F-BE0C4668D3DE}" type="slidenum">
              <a:rPr lang="en-US"/>
              <a:pPr/>
              <a:t>‹#›</a:t>
            </a:fld>
            <a:endParaRPr lang="en-US"/>
          </a:p>
        </p:txBody>
      </p:sp>
    </p:spTree>
    <p:extLst>
      <p:ext uri="{BB962C8B-B14F-4D97-AF65-F5344CB8AC3E}">
        <p14:creationId xmlns:p14="http://schemas.microsoft.com/office/powerpoint/2010/main" val="145975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F94C292-18DB-CD46-89B8-5E7A90DF2C0B}" type="slidenum">
              <a:rPr lang="en-US"/>
              <a:pPr/>
              <a:t>‹#›</a:t>
            </a:fld>
            <a:endParaRPr lang="en-US"/>
          </a:p>
        </p:txBody>
      </p:sp>
    </p:spTree>
    <p:extLst>
      <p:ext uri="{BB962C8B-B14F-4D97-AF65-F5344CB8AC3E}">
        <p14:creationId xmlns:p14="http://schemas.microsoft.com/office/powerpoint/2010/main" val="2486788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20C31E3-2407-7C4C-A0FF-91F7DD397B00}" type="slidenum">
              <a:rPr lang="en-US"/>
              <a:pPr/>
              <a:t>‹#›</a:t>
            </a:fld>
            <a:endParaRPr lang="en-US"/>
          </a:p>
        </p:txBody>
      </p:sp>
    </p:spTree>
    <p:extLst>
      <p:ext uri="{BB962C8B-B14F-4D97-AF65-F5344CB8AC3E}">
        <p14:creationId xmlns:p14="http://schemas.microsoft.com/office/powerpoint/2010/main" val="2572276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AC7C94E-8FDF-2246-8B9B-22110D89C454}" type="slidenum">
              <a:rPr lang="en-US"/>
              <a:pPr/>
              <a:t>‹#›</a:t>
            </a:fld>
            <a:endParaRPr lang="en-US"/>
          </a:p>
        </p:txBody>
      </p:sp>
    </p:spTree>
    <p:extLst>
      <p:ext uri="{BB962C8B-B14F-4D97-AF65-F5344CB8AC3E}">
        <p14:creationId xmlns:p14="http://schemas.microsoft.com/office/powerpoint/2010/main" val="3980871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15ADBEC-DF38-5349-9C6F-A62CC601DC98}" type="slidenum">
              <a:rPr lang="en-US"/>
              <a:pPr/>
              <a:t>‹#›</a:t>
            </a:fld>
            <a:endParaRPr lang="en-US"/>
          </a:p>
        </p:txBody>
      </p:sp>
    </p:spTree>
    <p:extLst>
      <p:ext uri="{BB962C8B-B14F-4D97-AF65-F5344CB8AC3E}">
        <p14:creationId xmlns:p14="http://schemas.microsoft.com/office/powerpoint/2010/main" val="613813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6DCF7B9-EB16-AA40-858C-3BCB949BFA95}" type="slidenum">
              <a:rPr lang="en-US"/>
              <a:pPr/>
              <a:t>‹#›</a:t>
            </a:fld>
            <a:endParaRPr lang="en-US"/>
          </a:p>
        </p:txBody>
      </p:sp>
    </p:spTree>
    <p:extLst>
      <p:ext uri="{BB962C8B-B14F-4D97-AF65-F5344CB8AC3E}">
        <p14:creationId xmlns:p14="http://schemas.microsoft.com/office/powerpoint/2010/main" val="1388452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E357C39-C874-0743-B717-832F376D76AC}" type="slidenum">
              <a:rPr lang="en-US"/>
              <a:pPr/>
              <a:t>‹#›</a:t>
            </a:fld>
            <a:endParaRPr lang="en-US"/>
          </a:p>
        </p:txBody>
      </p:sp>
    </p:spTree>
    <p:extLst>
      <p:ext uri="{BB962C8B-B14F-4D97-AF65-F5344CB8AC3E}">
        <p14:creationId xmlns:p14="http://schemas.microsoft.com/office/powerpoint/2010/main" val="33100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C32C542-5E8B-464E-A3A0-5E642935248A}" type="slidenum">
              <a:rPr lang="en-US"/>
              <a:pPr/>
              <a:t>‹#›</a:t>
            </a:fld>
            <a:endParaRPr lang="en-US"/>
          </a:p>
        </p:txBody>
      </p:sp>
    </p:spTree>
    <p:extLst>
      <p:ext uri="{BB962C8B-B14F-4D97-AF65-F5344CB8AC3E}">
        <p14:creationId xmlns:p14="http://schemas.microsoft.com/office/powerpoint/2010/main" val="3752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57DC1CE-B09C-E945-A112-F8BF21C59C22}" type="slidenum">
              <a:rPr lang="en-US"/>
              <a:pPr/>
              <a:t>‹#›</a:t>
            </a:fld>
            <a:endParaRPr lang="en-US"/>
          </a:p>
        </p:txBody>
      </p:sp>
    </p:spTree>
    <p:extLst>
      <p:ext uri="{BB962C8B-B14F-4D97-AF65-F5344CB8AC3E}">
        <p14:creationId xmlns:p14="http://schemas.microsoft.com/office/powerpoint/2010/main" val="284376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F16B9BA-E124-5147-A734-BB5AF47B4224}" type="slidenum">
              <a:rPr lang="en-US"/>
              <a:pPr/>
              <a:t>‹#›</a:t>
            </a:fld>
            <a:endParaRPr lang="en-US"/>
          </a:p>
        </p:txBody>
      </p:sp>
    </p:spTree>
    <p:extLst>
      <p:ext uri="{BB962C8B-B14F-4D97-AF65-F5344CB8AC3E}">
        <p14:creationId xmlns:p14="http://schemas.microsoft.com/office/powerpoint/2010/main" val="1012070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0147E5F-AE5C-EC47-AC45-1016F736F603}" type="slidenum">
              <a:rPr lang="en-US"/>
              <a:pPr/>
              <a:t>‹#›</a:t>
            </a:fld>
            <a:endParaRPr lang="en-US"/>
          </a:p>
        </p:txBody>
      </p:sp>
    </p:spTree>
    <p:extLst>
      <p:ext uri="{BB962C8B-B14F-4D97-AF65-F5344CB8AC3E}">
        <p14:creationId xmlns:p14="http://schemas.microsoft.com/office/powerpoint/2010/main" val="2120814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1F05C30-B2BB-134A-B634-46C9A214B041}" type="slidenum">
              <a:rPr lang="en-US"/>
              <a:pPr/>
              <a:t>‹#›</a:t>
            </a:fld>
            <a:endParaRPr lang="en-US"/>
          </a:p>
        </p:txBody>
      </p:sp>
    </p:spTree>
    <p:extLst>
      <p:ext uri="{BB962C8B-B14F-4D97-AF65-F5344CB8AC3E}">
        <p14:creationId xmlns:p14="http://schemas.microsoft.com/office/powerpoint/2010/main" val="318474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9862D2A-3298-C544-9F5F-514D0B4FCAE6}" type="slidenum">
              <a:rPr lang="en-US"/>
              <a:pPr/>
              <a:t>‹#›</a:t>
            </a:fld>
            <a:endParaRPr lang="en-US"/>
          </a:p>
        </p:txBody>
      </p:sp>
    </p:spTree>
    <p:extLst>
      <p:ext uri="{BB962C8B-B14F-4D97-AF65-F5344CB8AC3E}">
        <p14:creationId xmlns:p14="http://schemas.microsoft.com/office/powerpoint/2010/main" val="16402092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10"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0"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C418A27E-7161-9B4C-B161-16256C645BA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latin typeface="Times New Roman"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Times New Roman"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Times New Roman"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Times New Roman"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latin typeface="Times New Roman" pitchFamily="-110" charset="0"/>
        </a:defRPr>
      </a:lvl6pPr>
      <a:lvl7pPr marL="914400" algn="ctr" rtl="0" fontAlgn="base">
        <a:spcBef>
          <a:spcPct val="0"/>
        </a:spcBef>
        <a:spcAft>
          <a:spcPct val="0"/>
        </a:spcAft>
        <a:defRPr sz="4400">
          <a:solidFill>
            <a:schemeClr val="tx2"/>
          </a:solidFill>
          <a:latin typeface="Times New Roman" pitchFamily="-110" charset="0"/>
        </a:defRPr>
      </a:lvl7pPr>
      <a:lvl8pPr marL="1371600" algn="ctr" rtl="0" fontAlgn="base">
        <a:spcBef>
          <a:spcPct val="0"/>
        </a:spcBef>
        <a:spcAft>
          <a:spcPct val="0"/>
        </a:spcAft>
        <a:defRPr sz="4400">
          <a:solidFill>
            <a:schemeClr val="tx2"/>
          </a:solidFill>
          <a:latin typeface="Times New Roman" pitchFamily="-110" charset="0"/>
        </a:defRPr>
      </a:lvl8pPr>
      <a:lvl9pPr marL="1828800" algn="ctr" rtl="0" fontAlgn="base">
        <a:spcBef>
          <a:spcPct val="0"/>
        </a:spcBef>
        <a:spcAft>
          <a:spcPct val="0"/>
        </a:spcAft>
        <a:defRPr sz="4400">
          <a:solidFill>
            <a:schemeClr val="tx2"/>
          </a:solidFill>
          <a:latin typeface="Times New Roman" pitchFamily="-110"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b="1">
                <a:solidFill>
                  <a:srgbClr val="FF3300"/>
                </a:solidFill>
                <a:latin typeface="Times New Roman" charset="0"/>
                <a:ea typeface="ＭＳ Ｐゴシック" charset="0"/>
                <a:cs typeface="ＭＳ Ｐゴシック" charset="0"/>
              </a:rPr>
              <a:t>Astro-2: History of the Universe</a:t>
            </a:r>
          </a:p>
        </p:txBody>
      </p:sp>
      <p:pic>
        <p:nvPicPr>
          <p:cNvPr id="16387" name="Picture 13" descr="dawnoftime1"/>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54163" y="1600200"/>
            <a:ext cx="6034087" cy="4525963"/>
          </a:xfrm>
          <a:noFill/>
        </p:spPr>
      </p:pic>
      <p:sp>
        <p:nvSpPr>
          <p:cNvPr id="16388" name="Text Box 14"/>
          <p:cNvSpPr txBox="1">
            <a:spLocks noChangeArrowheads="1"/>
          </p:cNvSpPr>
          <p:nvPr/>
        </p:nvSpPr>
        <p:spPr bwMode="auto">
          <a:xfrm>
            <a:off x="4784725" y="6289675"/>
            <a:ext cx="33129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t>Lecture </a:t>
            </a:r>
            <a:r>
              <a:rPr lang="en-US" dirty="0" smtClean="0"/>
              <a:t>12; </a:t>
            </a:r>
            <a:r>
              <a:rPr lang="en-US" dirty="0"/>
              <a:t>May </a:t>
            </a:r>
            <a:r>
              <a:rPr lang="en-US" dirty="0" smtClean="0"/>
              <a:t>23 2013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4000" b="1">
                <a:solidFill>
                  <a:srgbClr val="FF3300"/>
                </a:solidFill>
                <a:latin typeface="Times New Roman" charset="0"/>
                <a:ea typeface="ＭＳ Ｐゴシック" charset="0"/>
                <a:cs typeface="ＭＳ Ｐゴシック" charset="0"/>
              </a:rPr>
              <a:t>Heisenberg</a:t>
            </a:r>
            <a:r>
              <a:rPr lang="ja-JP" altLang="en-US" sz="4000" b="1">
                <a:solidFill>
                  <a:srgbClr val="FF3300"/>
                </a:solidFill>
                <a:latin typeface="Times New Roman" charset="0"/>
                <a:ea typeface="ＭＳ Ｐゴシック" charset="0"/>
                <a:cs typeface="ＭＳ Ｐゴシック" charset="0"/>
              </a:rPr>
              <a:t>’</a:t>
            </a:r>
            <a:r>
              <a:rPr lang="en-US" sz="4000" b="1">
                <a:solidFill>
                  <a:srgbClr val="FF3300"/>
                </a:solidFill>
                <a:latin typeface="Times New Roman" charset="0"/>
                <a:ea typeface="ＭＳ Ｐゴシック" charset="0"/>
                <a:cs typeface="ＭＳ Ｐゴシック" charset="0"/>
              </a:rPr>
              <a:t>s uncertainty principle</a:t>
            </a:r>
          </a:p>
        </p:txBody>
      </p:sp>
      <p:sp>
        <p:nvSpPr>
          <p:cNvPr id="807939" name="Rectangle 3"/>
          <p:cNvSpPr>
            <a:spLocks noGrp="1" noChangeArrowheads="1"/>
          </p:cNvSpPr>
          <p:nvPr>
            <p:ph type="body" sz="half" idx="1"/>
          </p:nvPr>
        </p:nvSpPr>
        <p:spPr>
          <a:xfrm>
            <a:off x="457200" y="1600200"/>
            <a:ext cx="3200400" cy="4525963"/>
          </a:xfrm>
        </p:spPr>
        <p:txBody>
          <a:bodyPr/>
          <a:lstStyle/>
          <a:p>
            <a:pPr marL="609600" indent="-609600" eaLnBrk="1" hangingPunct="1"/>
            <a:r>
              <a:rPr lang="en-US" sz="2400">
                <a:latin typeface="Times New Roman" charset="0"/>
                <a:ea typeface="ＭＳ Ｐゴシック" charset="0"/>
                <a:cs typeface="ＭＳ Ｐゴシック" charset="0"/>
              </a:rPr>
              <a:t>How long is the timescale?</a:t>
            </a:r>
          </a:p>
          <a:p>
            <a:pPr marL="609600" indent="-609600" eaLnBrk="1" hangingPunct="1"/>
            <a:r>
              <a:rPr lang="el-GR" sz="2400">
                <a:latin typeface="Times New Roman" charset="0"/>
                <a:ea typeface="ＭＳ Ｐゴシック" charset="0"/>
                <a:cs typeface="Times New Roman" charset="0"/>
              </a:rPr>
              <a:t>Δ</a:t>
            </a:r>
            <a:r>
              <a:rPr lang="en-US" sz="2400">
                <a:latin typeface="Times New Roman" charset="0"/>
                <a:ea typeface="ＭＳ Ｐゴシック" charset="0"/>
                <a:cs typeface="Times New Roman" charset="0"/>
              </a:rPr>
              <a:t>E</a:t>
            </a:r>
            <a:r>
              <a:rPr lang="el-GR" sz="2400">
                <a:latin typeface="Times New Roman" charset="0"/>
                <a:ea typeface="ＭＳ Ｐゴシック" charset="0"/>
                <a:cs typeface="Times New Roman" charset="0"/>
              </a:rPr>
              <a:t>Δ</a:t>
            </a:r>
            <a:r>
              <a:rPr lang="en-US" sz="2400">
                <a:latin typeface="Times New Roman" charset="0"/>
                <a:ea typeface="ＭＳ Ｐゴシック" charset="0"/>
                <a:cs typeface="Times New Roman" charset="0"/>
              </a:rPr>
              <a:t>t</a:t>
            </a:r>
            <a:r>
              <a:rPr lang="en-US" sz="2400">
                <a:latin typeface="Times New Roman" charset="0"/>
                <a:ea typeface="ＭＳ Ｐゴシック" charset="0"/>
                <a:cs typeface="ＭＳ Ｐゴシック" charset="0"/>
              </a:rPr>
              <a:t>=h/2</a:t>
            </a:r>
            <a:r>
              <a:rPr lang="el-GR" sz="2400">
                <a:latin typeface="Times New Roman" charset="0"/>
                <a:ea typeface="ＭＳ Ｐゴシック" charset="0"/>
                <a:cs typeface="Times New Roman" charset="0"/>
              </a:rPr>
              <a:t>π</a:t>
            </a:r>
            <a:endParaRPr lang="en-US" sz="2400">
              <a:latin typeface="Times New Roman" charset="0"/>
              <a:ea typeface="ＭＳ Ｐゴシック" charset="0"/>
              <a:cs typeface="Times New Roman" charset="0"/>
            </a:endParaRPr>
          </a:p>
          <a:p>
            <a:pPr marL="609600" indent="-609600" eaLnBrk="1" hangingPunct="1"/>
            <a:r>
              <a:rPr lang="el-GR" sz="2400">
                <a:latin typeface="Times New Roman" charset="0"/>
                <a:ea typeface="ＭＳ Ｐゴシック" charset="0"/>
                <a:cs typeface="Times New Roman" charset="0"/>
              </a:rPr>
              <a:t>Δ</a:t>
            </a:r>
            <a:r>
              <a:rPr lang="en-US" sz="2400">
                <a:latin typeface="Times New Roman" charset="0"/>
                <a:ea typeface="ＭＳ Ｐゴシック" charset="0"/>
                <a:cs typeface="Times New Roman" charset="0"/>
              </a:rPr>
              <a:t>E=</a:t>
            </a:r>
            <a:r>
              <a:rPr lang="el-GR" sz="2400">
                <a:latin typeface="Times New Roman" charset="0"/>
                <a:ea typeface="ＭＳ Ｐゴシック" charset="0"/>
                <a:cs typeface="Times New Roman" charset="0"/>
              </a:rPr>
              <a:t>Δ</a:t>
            </a:r>
            <a:r>
              <a:rPr lang="en-US" sz="2400">
                <a:latin typeface="Times New Roman" charset="0"/>
                <a:ea typeface="ＭＳ Ｐゴシック" charset="0"/>
                <a:cs typeface="Times New Roman" charset="0"/>
              </a:rPr>
              <a:t>m c</a:t>
            </a:r>
            <a:r>
              <a:rPr lang="en-US" sz="2400" baseline="30000">
                <a:latin typeface="Times New Roman" charset="0"/>
                <a:ea typeface="ＭＳ Ｐゴシック" charset="0"/>
                <a:cs typeface="Times New Roman" charset="0"/>
              </a:rPr>
              <a:t>2</a:t>
            </a:r>
          </a:p>
          <a:p>
            <a:pPr marL="609600" indent="-609600" eaLnBrk="1" hangingPunct="1"/>
            <a:r>
              <a:rPr lang="en-US" sz="2400">
                <a:latin typeface="Times New Roman" charset="0"/>
                <a:ea typeface="ＭＳ Ｐゴシック" charset="0"/>
                <a:cs typeface="Times New Roman" charset="0"/>
              </a:rPr>
              <a:t>Dividing the two:</a:t>
            </a:r>
          </a:p>
          <a:p>
            <a:pPr marL="990600" lvl="1" indent="-533400" eaLnBrk="1" hangingPunct="1"/>
            <a:r>
              <a:rPr lang="el-GR" sz="2000">
                <a:latin typeface="Times New Roman" charset="0"/>
                <a:ea typeface="ＭＳ Ｐゴシック" charset="0"/>
                <a:cs typeface="Times New Roman" charset="0"/>
              </a:rPr>
              <a:t>Δ</a:t>
            </a:r>
            <a:r>
              <a:rPr lang="en-US" sz="2000">
                <a:latin typeface="Times New Roman" charset="0"/>
                <a:ea typeface="ＭＳ Ｐゴシック" charset="0"/>
                <a:cs typeface="Times New Roman" charset="0"/>
              </a:rPr>
              <a:t>t</a:t>
            </a:r>
            <a:r>
              <a:rPr lang="en-US" sz="2000">
                <a:latin typeface="Times New Roman" charset="0"/>
                <a:ea typeface="ＭＳ Ｐゴシック" charset="0"/>
              </a:rPr>
              <a:t>=h/ (2</a:t>
            </a:r>
            <a:r>
              <a:rPr lang="el-GR" sz="2000">
                <a:latin typeface="Times New Roman" charset="0"/>
                <a:ea typeface="ＭＳ Ｐゴシック" charset="0"/>
                <a:cs typeface="Times New Roman" charset="0"/>
              </a:rPr>
              <a:t>π</a:t>
            </a:r>
            <a:r>
              <a:rPr lang="en-US" sz="2000">
                <a:latin typeface="Times New Roman" charset="0"/>
                <a:ea typeface="ＭＳ Ｐゴシック" charset="0"/>
                <a:cs typeface="Times New Roman" charset="0"/>
              </a:rPr>
              <a:t> </a:t>
            </a:r>
            <a:r>
              <a:rPr lang="el-GR" sz="2000">
                <a:latin typeface="Times New Roman" charset="0"/>
                <a:ea typeface="ＭＳ Ｐゴシック" charset="0"/>
                <a:cs typeface="Times New Roman" charset="0"/>
              </a:rPr>
              <a:t>Δ</a:t>
            </a:r>
            <a:r>
              <a:rPr lang="en-US" sz="2000">
                <a:latin typeface="Times New Roman" charset="0"/>
                <a:ea typeface="ＭＳ Ｐゴシック" charset="0"/>
                <a:cs typeface="Times New Roman" charset="0"/>
              </a:rPr>
              <a:t>m c</a:t>
            </a:r>
            <a:r>
              <a:rPr lang="en-US" sz="2000" baseline="30000">
                <a:latin typeface="Times New Roman" charset="0"/>
                <a:ea typeface="ＭＳ Ｐゴシック" charset="0"/>
                <a:cs typeface="Times New Roman" charset="0"/>
              </a:rPr>
              <a:t>2</a:t>
            </a:r>
            <a:r>
              <a:rPr lang="en-US" sz="2000">
                <a:latin typeface="Times New Roman" charset="0"/>
                <a:ea typeface="ＭＳ Ｐゴシック" charset="0"/>
                <a:cs typeface="Times New Roman" charset="0"/>
              </a:rPr>
              <a:t>)</a:t>
            </a:r>
          </a:p>
          <a:p>
            <a:pPr marL="609600" indent="-609600" eaLnBrk="1" hangingPunct="1"/>
            <a:r>
              <a:rPr lang="en-US" sz="2400">
                <a:latin typeface="Times New Roman" charset="0"/>
                <a:ea typeface="ＭＳ Ｐゴシック" charset="0"/>
                <a:cs typeface="Times New Roman" charset="0"/>
              </a:rPr>
              <a:t>For an electron positron pair of mass 9.1 10</a:t>
            </a:r>
            <a:r>
              <a:rPr lang="en-US" sz="2400" baseline="30000">
                <a:latin typeface="Times New Roman" charset="0"/>
                <a:ea typeface="ＭＳ Ｐゴシック" charset="0"/>
                <a:cs typeface="Times New Roman" charset="0"/>
              </a:rPr>
              <a:t>-31</a:t>
            </a:r>
            <a:r>
              <a:rPr lang="en-US" sz="2400">
                <a:latin typeface="Times New Roman" charset="0"/>
                <a:ea typeface="ＭＳ Ｐゴシック" charset="0"/>
                <a:cs typeface="Times New Roman" charset="0"/>
              </a:rPr>
              <a:t> Kg each, you get:</a:t>
            </a:r>
          </a:p>
          <a:p>
            <a:pPr marL="609600" indent="-609600" eaLnBrk="1" hangingPunct="1"/>
            <a:r>
              <a:rPr lang="el-GR" sz="2400">
                <a:latin typeface="Times New Roman" charset="0"/>
                <a:ea typeface="ＭＳ Ｐゴシック" charset="0"/>
                <a:cs typeface="Times New Roman" charset="0"/>
              </a:rPr>
              <a:t>Δ</a:t>
            </a:r>
            <a:r>
              <a:rPr lang="en-US" sz="2400">
                <a:latin typeface="Times New Roman" charset="0"/>
                <a:ea typeface="ＭＳ Ｐゴシック" charset="0"/>
                <a:cs typeface="Times New Roman" charset="0"/>
              </a:rPr>
              <a:t>t</a:t>
            </a:r>
            <a:r>
              <a:rPr lang="en-US" sz="2400">
                <a:latin typeface="Times New Roman" charset="0"/>
                <a:ea typeface="ＭＳ Ｐゴシック" charset="0"/>
                <a:cs typeface="ＭＳ Ｐゴシック" charset="0"/>
              </a:rPr>
              <a:t>=6.44 10</a:t>
            </a:r>
            <a:r>
              <a:rPr lang="en-US" sz="2400" baseline="30000">
                <a:latin typeface="Times New Roman" charset="0"/>
                <a:ea typeface="ＭＳ Ｐゴシック" charset="0"/>
                <a:cs typeface="ＭＳ Ｐゴシック" charset="0"/>
              </a:rPr>
              <a:t>-22</a:t>
            </a:r>
            <a:r>
              <a:rPr lang="en-US" sz="2400">
                <a:latin typeface="Times New Roman" charset="0"/>
                <a:ea typeface="ＭＳ Ｐゴシック" charset="0"/>
                <a:cs typeface="ＭＳ Ｐゴシック" charset="0"/>
              </a:rPr>
              <a:t> s</a:t>
            </a:r>
            <a:endParaRPr lang="el-GR" sz="2400">
              <a:latin typeface="Times New Roman" charset="0"/>
              <a:ea typeface="ＭＳ Ｐゴシック" charset="0"/>
              <a:cs typeface="Times New Roman" charset="0"/>
            </a:endParaRPr>
          </a:p>
          <a:p>
            <a:pPr marL="609600" indent="-609600" eaLnBrk="1" hangingPunct="1"/>
            <a:endParaRPr lang="en-US" sz="2400">
              <a:latin typeface="Times New Roman" charset="0"/>
              <a:ea typeface="ＭＳ Ｐゴシック" charset="0"/>
              <a:cs typeface="ＭＳ Ｐゴシック" charset="0"/>
            </a:endParaRPr>
          </a:p>
          <a:p>
            <a:pPr marL="609600" indent="-609600" eaLnBrk="1" hangingPunct="1"/>
            <a:endParaRPr lang="el-GR" sz="2400">
              <a:latin typeface="Times New Roman" charset="0"/>
              <a:ea typeface="ＭＳ Ｐゴシック" charset="0"/>
              <a:cs typeface="Times New Roman" charset="0"/>
            </a:endParaRPr>
          </a:p>
        </p:txBody>
      </p:sp>
      <p:pic>
        <p:nvPicPr>
          <p:cNvPr id="36868" name="Picture 4" descr="cartoon"/>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86200" y="1524000"/>
            <a:ext cx="4524375" cy="4503738"/>
          </a:xfr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7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79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79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793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07939">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07939">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079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79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4000" b="1">
                <a:solidFill>
                  <a:srgbClr val="FF3300"/>
                </a:solidFill>
                <a:latin typeface="Times New Roman" charset="0"/>
                <a:ea typeface="ＭＳ Ｐゴシック" charset="0"/>
                <a:cs typeface="ＭＳ Ｐゴシック" charset="0"/>
              </a:rPr>
              <a:t>Heisenberg</a:t>
            </a:r>
            <a:r>
              <a:rPr lang="ja-JP" altLang="en-US" sz="4000" b="1">
                <a:solidFill>
                  <a:srgbClr val="FF3300"/>
                </a:solidFill>
                <a:latin typeface="Times New Roman" charset="0"/>
                <a:ea typeface="ＭＳ Ｐゴシック" charset="0"/>
                <a:cs typeface="ＭＳ Ｐゴシック" charset="0"/>
              </a:rPr>
              <a:t>’</a:t>
            </a:r>
            <a:r>
              <a:rPr lang="en-US" sz="4000" b="1">
                <a:solidFill>
                  <a:srgbClr val="FF3300"/>
                </a:solidFill>
                <a:latin typeface="Times New Roman" charset="0"/>
                <a:ea typeface="ＭＳ Ｐゴシック" charset="0"/>
                <a:cs typeface="ＭＳ Ｐゴシック" charset="0"/>
              </a:rPr>
              <a:t>s principle </a:t>
            </a:r>
            <a:br>
              <a:rPr lang="en-US" sz="4000" b="1">
                <a:solidFill>
                  <a:srgbClr val="FF3300"/>
                </a:solidFill>
                <a:latin typeface="Times New Roman" charset="0"/>
                <a:ea typeface="ＭＳ Ｐゴシック" charset="0"/>
                <a:cs typeface="ＭＳ Ｐゴシック" charset="0"/>
              </a:rPr>
            </a:br>
            <a:r>
              <a:rPr lang="en-US" sz="4000" b="1">
                <a:solidFill>
                  <a:srgbClr val="FF3300"/>
                </a:solidFill>
                <a:latin typeface="Times New Roman" charset="0"/>
                <a:ea typeface="ＭＳ Ｐゴシック" charset="0"/>
                <a:cs typeface="ＭＳ Ｐゴシック" charset="0"/>
              </a:rPr>
              <a:t>and virtual pairs</a:t>
            </a:r>
          </a:p>
        </p:txBody>
      </p:sp>
      <p:pic>
        <p:nvPicPr>
          <p:cNvPr id="38915" name="Picture 12" descr="figure-29-06"/>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30275" y="1600200"/>
            <a:ext cx="7283450" cy="4525963"/>
          </a:xfrm>
          <a:noFill/>
        </p:spPr>
      </p:pic>
      <p:sp>
        <p:nvSpPr>
          <p:cNvPr id="38916" name="Text Box 14"/>
          <p:cNvSpPr txBox="1">
            <a:spLocks noChangeArrowheads="1"/>
          </p:cNvSpPr>
          <p:nvPr/>
        </p:nvSpPr>
        <p:spPr bwMode="auto">
          <a:xfrm>
            <a:off x="365125" y="6213475"/>
            <a:ext cx="543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Pair production can happen out of nothing!</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4000" b="1">
                <a:solidFill>
                  <a:srgbClr val="FF3300"/>
                </a:solidFill>
                <a:latin typeface="Times New Roman" charset="0"/>
                <a:ea typeface="ＭＳ Ｐゴシック" charset="0"/>
                <a:cs typeface="ＭＳ Ｐゴシック" charset="0"/>
              </a:rPr>
              <a:t>Virtual pairs during inflation</a:t>
            </a:r>
          </a:p>
        </p:txBody>
      </p:sp>
      <p:pic>
        <p:nvPicPr>
          <p:cNvPr id="40963" name="Picture 3" descr="figure-29-06"/>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00200" y="1447800"/>
            <a:ext cx="5813425" cy="3613150"/>
          </a:xfrm>
          <a:noFill/>
        </p:spPr>
      </p:pic>
      <p:sp>
        <p:nvSpPr>
          <p:cNvPr id="40964" name="Text Box 4"/>
          <p:cNvSpPr txBox="1">
            <a:spLocks noChangeArrowheads="1"/>
          </p:cNvSpPr>
          <p:nvPr/>
        </p:nvSpPr>
        <p:spPr bwMode="auto">
          <a:xfrm>
            <a:off x="304800" y="5334000"/>
            <a:ext cx="8458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The time of inflation is much shorter than that of virtual pairs!!!!</a:t>
            </a:r>
          </a:p>
          <a:p>
            <a:pPr eaLnBrk="1" hangingPunct="1"/>
            <a:r>
              <a:rPr lang="en-US"/>
              <a:t>Virtual pairs become real pairs. Energy supplied by the decay of the inflaton! The universe is now filled with energy and particles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4000" b="1">
                <a:solidFill>
                  <a:srgbClr val="FF3300"/>
                </a:solidFill>
                <a:latin typeface="Times New Roman" charset="0"/>
                <a:ea typeface="ＭＳ Ｐゴシック" charset="0"/>
                <a:cs typeface="ＭＳ Ｐゴシック" charset="0"/>
              </a:rPr>
              <a:t>A primordial high energy soup…</a:t>
            </a:r>
          </a:p>
        </p:txBody>
      </p:sp>
      <p:sp>
        <p:nvSpPr>
          <p:cNvPr id="811011" name="Rectangle 3"/>
          <p:cNvSpPr>
            <a:spLocks noGrp="1" noChangeArrowheads="1"/>
          </p:cNvSpPr>
          <p:nvPr>
            <p:ph type="body" sz="half" idx="1"/>
          </p:nvPr>
        </p:nvSpPr>
        <p:spPr>
          <a:xfrm>
            <a:off x="457200" y="1600200"/>
            <a:ext cx="3200400" cy="4525963"/>
          </a:xfrm>
        </p:spPr>
        <p:txBody>
          <a:bodyPr/>
          <a:lstStyle/>
          <a:p>
            <a:pPr marL="609600" indent="-609600" eaLnBrk="1" hangingPunct="1">
              <a:lnSpc>
                <a:spcPct val="90000"/>
              </a:lnSpc>
            </a:pPr>
            <a:r>
              <a:rPr lang="en-US" sz="2400">
                <a:latin typeface="Times New Roman" charset="0"/>
                <a:ea typeface="ＭＳ Ｐゴシック" charset="0"/>
                <a:cs typeface="ＭＳ Ｐゴシック" charset="0"/>
              </a:rPr>
              <a:t>Right after inflation the universe is so hot (10</a:t>
            </a:r>
            <a:r>
              <a:rPr lang="en-US" sz="2400" baseline="30000">
                <a:latin typeface="Times New Roman" charset="0"/>
                <a:ea typeface="ＭＳ Ｐゴシック" charset="0"/>
                <a:cs typeface="ＭＳ Ｐゴシック" charset="0"/>
              </a:rPr>
              <a:t>15</a:t>
            </a:r>
            <a:r>
              <a:rPr lang="en-US" sz="2400">
                <a:latin typeface="Times New Roman" charset="0"/>
                <a:ea typeface="ＭＳ Ｐゴシック" charset="0"/>
                <a:cs typeface="ＭＳ Ｐゴシック" charset="0"/>
              </a:rPr>
              <a:t> K) that annihilation and pair production were in equilibrium</a:t>
            </a:r>
          </a:p>
          <a:p>
            <a:pPr marL="609600" indent="-609600" eaLnBrk="1" hangingPunct="1">
              <a:lnSpc>
                <a:spcPct val="90000"/>
              </a:lnSpc>
            </a:pPr>
            <a:r>
              <a:rPr lang="en-US" sz="2400">
                <a:latin typeface="Times New Roman" charset="0"/>
                <a:ea typeface="ＭＳ Ｐゴシック" charset="0"/>
                <a:cs typeface="ＭＳ Ｐゴシック" charset="0"/>
              </a:rPr>
              <a:t>The universe was a hot soup of photons/bosons and particles switching back and forth</a:t>
            </a:r>
            <a:endParaRPr lang="el-GR" sz="2400">
              <a:latin typeface="Times New Roman" charset="0"/>
              <a:ea typeface="ＭＳ Ｐゴシック" charset="0"/>
              <a:cs typeface="Times New Roman" charset="0"/>
            </a:endParaRPr>
          </a:p>
          <a:p>
            <a:pPr marL="609600" indent="-609600" eaLnBrk="1" hangingPunct="1">
              <a:lnSpc>
                <a:spcPct val="90000"/>
              </a:lnSpc>
            </a:pPr>
            <a:endParaRPr lang="en-US" sz="2400">
              <a:latin typeface="Times New Roman" charset="0"/>
              <a:ea typeface="ＭＳ Ｐゴシック" charset="0"/>
              <a:cs typeface="ＭＳ Ｐゴシック" charset="0"/>
            </a:endParaRPr>
          </a:p>
          <a:p>
            <a:pPr marL="609600" indent="-609600" eaLnBrk="1" hangingPunct="1">
              <a:lnSpc>
                <a:spcPct val="90000"/>
              </a:lnSpc>
            </a:pPr>
            <a:endParaRPr lang="el-GR" sz="2400">
              <a:latin typeface="Times New Roman" charset="0"/>
              <a:ea typeface="ＭＳ Ｐゴシック" charset="0"/>
              <a:cs typeface="Times New Roman" charset="0"/>
            </a:endParaRPr>
          </a:p>
        </p:txBody>
      </p:sp>
      <p:pic>
        <p:nvPicPr>
          <p:cNvPr id="43012" name="Picture 6" descr="energy_soup"/>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91000" y="1905000"/>
            <a:ext cx="4113213" cy="4113213"/>
          </a:xfr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1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1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10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4000" b="1">
                <a:solidFill>
                  <a:srgbClr val="FF3300"/>
                </a:solidFill>
                <a:latin typeface="Times New Roman" charset="0"/>
                <a:ea typeface="ＭＳ Ｐゴシック" charset="0"/>
                <a:cs typeface="ＭＳ Ｐゴシック" charset="0"/>
              </a:rPr>
              <a:t>The soup cools down…</a:t>
            </a:r>
          </a:p>
        </p:txBody>
      </p:sp>
      <p:sp>
        <p:nvSpPr>
          <p:cNvPr id="45059" name="Rectangle 3"/>
          <p:cNvSpPr>
            <a:spLocks noGrp="1" noChangeArrowheads="1"/>
          </p:cNvSpPr>
          <p:nvPr>
            <p:ph type="body" sz="half" idx="1"/>
          </p:nvPr>
        </p:nvSpPr>
        <p:spPr>
          <a:xfrm>
            <a:off x="457200" y="1600200"/>
            <a:ext cx="3200400" cy="4525963"/>
          </a:xfrm>
        </p:spPr>
        <p:txBody>
          <a:bodyPr/>
          <a:lstStyle/>
          <a:p>
            <a:pPr marL="609600" indent="-609600" eaLnBrk="1" hangingPunct="1">
              <a:lnSpc>
                <a:spcPct val="90000"/>
              </a:lnSpc>
            </a:pPr>
            <a:r>
              <a:rPr lang="en-US" sz="2000">
                <a:latin typeface="Times New Roman" charset="0"/>
                <a:ea typeface="ＭＳ Ｐゴシック" charset="0"/>
                <a:cs typeface="ＭＳ Ｐゴシック" charset="0"/>
              </a:rPr>
              <a:t>As the universe expands the soup cools down… photons loose energy and fall below threshold to form particles</a:t>
            </a:r>
          </a:p>
          <a:p>
            <a:pPr marL="609600" indent="-609600" eaLnBrk="1" hangingPunct="1">
              <a:lnSpc>
                <a:spcPct val="90000"/>
              </a:lnSpc>
            </a:pPr>
            <a:r>
              <a:rPr lang="en-US" sz="2000">
                <a:latin typeface="Times New Roman" charset="0"/>
                <a:ea typeface="ＭＳ Ｐゴシック" charset="0"/>
                <a:cs typeface="ＭＳ Ｐゴシック" charset="0"/>
              </a:rPr>
              <a:t>At this point you cannot form any more pairs although particle pairs can still annhilate to form photons</a:t>
            </a:r>
          </a:p>
          <a:p>
            <a:pPr marL="609600" indent="-609600" eaLnBrk="1" hangingPunct="1">
              <a:lnSpc>
                <a:spcPct val="90000"/>
              </a:lnSpc>
            </a:pPr>
            <a:r>
              <a:rPr lang="en-US" sz="2000">
                <a:latin typeface="Times New Roman" charset="0"/>
                <a:ea typeface="ＭＳ Ｐゴシック" charset="0"/>
                <a:cs typeface="ＭＳ Ｐゴシック" charset="0"/>
              </a:rPr>
              <a:t>The net effect is that photons gain energy at the expense of matter and antimatter.</a:t>
            </a:r>
          </a:p>
          <a:p>
            <a:pPr marL="609600" indent="-609600" eaLnBrk="1" hangingPunct="1">
              <a:lnSpc>
                <a:spcPct val="90000"/>
              </a:lnSpc>
            </a:pPr>
            <a:endParaRPr lang="el-GR" sz="2000">
              <a:latin typeface="Times New Roman" charset="0"/>
              <a:ea typeface="ＭＳ Ｐゴシック" charset="0"/>
              <a:cs typeface="Times New Roman" charset="0"/>
            </a:endParaRPr>
          </a:p>
        </p:txBody>
      </p:sp>
      <p:pic>
        <p:nvPicPr>
          <p:cNvPr id="45060" name="Picture 4" descr="energy_soup"/>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91000" y="1905000"/>
            <a:ext cx="4113213" cy="4113213"/>
          </a:xfr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4000" b="1">
                <a:solidFill>
                  <a:srgbClr val="FF3300"/>
                </a:solidFill>
                <a:latin typeface="Times New Roman" charset="0"/>
                <a:ea typeface="ＭＳ Ｐゴシック" charset="0"/>
                <a:cs typeface="ＭＳ Ｐゴシック" charset="0"/>
              </a:rPr>
              <a:t>And we have a problem!</a:t>
            </a:r>
          </a:p>
        </p:txBody>
      </p:sp>
      <p:pic>
        <p:nvPicPr>
          <p:cNvPr id="47107" name="Picture 6" descr="figure-29-07"/>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24000" y="1676400"/>
            <a:ext cx="6088063" cy="3100388"/>
          </a:xfrm>
          <a:noFill/>
        </p:spPr>
      </p:pic>
      <p:sp>
        <p:nvSpPr>
          <p:cNvPr id="47108" name="Rectangle 3"/>
          <p:cNvSpPr>
            <a:spLocks noGrp="1" noChangeArrowheads="1"/>
          </p:cNvSpPr>
          <p:nvPr>
            <p:ph type="body" sz="half" idx="2"/>
          </p:nvPr>
        </p:nvSpPr>
        <p:spPr>
          <a:xfrm>
            <a:off x="533400" y="5486400"/>
            <a:ext cx="8229600" cy="1090613"/>
          </a:xfrm>
        </p:spPr>
        <p:txBody>
          <a:bodyPr/>
          <a:lstStyle/>
          <a:p>
            <a:pPr marL="609600" indent="-609600" eaLnBrk="1" hangingPunct="1">
              <a:lnSpc>
                <a:spcPct val="80000"/>
              </a:lnSpc>
            </a:pPr>
            <a:r>
              <a:rPr lang="en-US" sz="2400">
                <a:latin typeface="Times New Roman" charset="0"/>
                <a:ea typeface="ＭＳ Ｐゴシック" charset="0"/>
                <a:cs typeface="ＭＳ Ｐゴシック" charset="0"/>
              </a:rPr>
              <a:t>What happens if we now have only one process left because photons are too weak?</a:t>
            </a:r>
          </a:p>
          <a:p>
            <a:pPr marL="609600" indent="-609600" eaLnBrk="1" hangingPunct="1">
              <a:lnSpc>
                <a:spcPct val="80000"/>
              </a:lnSpc>
            </a:pPr>
            <a:r>
              <a:rPr lang="en-US" sz="2400">
                <a:latin typeface="Times New Roman" charset="0"/>
                <a:ea typeface="ＭＳ Ｐゴシック" charset="0"/>
                <a:cs typeface="ＭＳ Ｐゴシック" charset="0"/>
              </a:rPr>
              <a:t>We would have no particles left!! Only CMB!!! No us!!!</a:t>
            </a:r>
          </a:p>
          <a:p>
            <a:pPr marL="609600" indent="-609600" eaLnBrk="1" hangingPunct="1">
              <a:lnSpc>
                <a:spcPct val="80000"/>
              </a:lnSpc>
            </a:pPr>
            <a:endParaRPr lang="el-GR" sz="2400">
              <a:latin typeface="Times New Roman" charset="0"/>
              <a:ea typeface="ＭＳ Ｐゴシック" charset="0"/>
              <a:cs typeface="Times New Roman" charset="0"/>
            </a:endParaRPr>
          </a:p>
        </p:txBody>
      </p:sp>
      <p:sp>
        <p:nvSpPr>
          <p:cNvPr id="47109" name="Line 7"/>
          <p:cNvSpPr>
            <a:spLocks noChangeShapeType="1"/>
          </p:cNvSpPr>
          <p:nvPr/>
        </p:nvSpPr>
        <p:spPr bwMode="auto">
          <a:xfrm flipV="1">
            <a:off x="1295400" y="1295400"/>
            <a:ext cx="3581400" cy="3657600"/>
          </a:xfrm>
          <a:prstGeom prst="line">
            <a:avLst/>
          </a:prstGeom>
          <a:noFill/>
          <a:ln w="476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0" name="Line 8"/>
          <p:cNvSpPr>
            <a:spLocks noChangeShapeType="1"/>
          </p:cNvSpPr>
          <p:nvPr/>
        </p:nvSpPr>
        <p:spPr bwMode="auto">
          <a:xfrm>
            <a:off x="1600200" y="1143000"/>
            <a:ext cx="3048000" cy="4191000"/>
          </a:xfrm>
          <a:prstGeom prst="line">
            <a:avLst/>
          </a:prstGeom>
          <a:noFill/>
          <a:ln w="476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z="4000" b="1">
                <a:solidFill>
                  <a:srgbClr val="FF3300"/>
                </a:solidFill>
                <a:latin typeface="Times New Roman" charset="0"/>
                <a:ea typeface="ＭＳ Ｐゴシック" charset="0"/>
                <a:cs typeface="ＭＳ Ｐゴシック" charset="0"/>
              </a:rPr>
              <a:t>Grand Unified theories save us!</a:t>
            </a:r>
          </a:p>
        </p:txBody>
      </p:sp>
      <p:sp>
        <p:nvSpPr>
          <p:cNvPr id="49155" name="Rectangle 4"/>
          <p:cNvSpPr>
            <a:spLocks noGrp="1" noChangeArrowheads="1"/>
          </p:cNvSpPr>
          <p:nvPr>
            <p:ph type="body" idx="1"/>
          </p:nvPr>
        </p:nvSpPr>
        <p:spPr/>
        <p:txBody>
          <a:bodyPr/>
          <a:lstStyle/>
          <a:p>
            <a:pPr marL="609600" indent="-609600" eaLnBrk="1" hangingPunct="1"/>
            <a:r>
              <a:rPr lang="en-US">
                <a:latin typeface="Times New Roman" charset="0"/>
                <a:ea typeface="ＭＳ Ｐゴシック" charset="0"/>
                <a:cs typeface="ＭＳ Ｐゴシック" charset="0"/>
              </a:rPr>
              <a:t>Grand unified theories predict that some process violate conservation of baryonic number. </a:t>
            </a:r>
          </a:p>
          <a:p>
            <a:pPr marL="609600" indent="-609600" eaLnBrk="1" hangingPunct="1"/>
            <a:r>
              <a:rPr lang="en-US">
                <a:latin typeface="Times New Roman" charset="0"/>
                <a:ea typeface="ＭＳ Ｐゴシック" charset="0"/>
                <a:cs typeface="ＭＳ Ｐゴシック" charset="0"/>
              </a:rPr>
              <a:t>From pair production you expect the same exact number of baryons and antibaryons (e.g. proton and antiproton)</a:t>
            </a:r>
          </a:p>
          <a:p>
            <a:pPr marL="609600" indent="-609600" eaLnBrk="1" hangingPunct="1"/>
            <a:r>
              <a:rPr lang="en-US">
                <a:latin typeface="Times New Roman" charset="0"/>
                <a:ea typeface="ＭＳ Ｐゴシック" charset="0"/>
                <a:cs typeface="ＭＳ Ｐゴシック" charset="0"/>
              </a:rPr>
              <a:t>Very rarely, some interaction prefers matter, leaving an asymmetry behind.</a:t>
            </a:r>
            <a:endParaRPr lang="el-GR">
              <a:latin typeface="Times New Roman" charset="0"/>
              <a:ea typeface="ＭＳ Ｐゴシック"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z="4000" b="1">
                <a:solidFill>
                  <a:srgbClr val="FF3300"/>
                </a:solidFill>
                <a:latin typeface="Times New Roman" charset="0"/>
                <a:ea typeface="ＭＳ Ｐゴシック" charset="0"/>
                <a:cs typeface="ＭＳ Ｐゴシック" charset="0"/>
              </a:rPr>
              <a:t>Observational and experimental evidence</a:t>
            </a:r>
          </a:p>
        </p:txBody>
      </p:sp>
      <p:sp>
        <p:nvSpPr>
          <p:cNvPr id="51203" name="Rectangle 3"/>
          <p:cNvSpPr>
            <a:spLocks noGrp="1" noChangeArrowheads="1"/>
          </p:cNvSpPr>
          <p:nvPr>
            <p:ph type="body" idx="1"/>
          </p:nvPr>
        </p:nvSpPr>
        <p:spPr/>
        <p:txBody>
          <a:bodyPr/>
          <a:lstStyle/>
          <a:p>
            <a:pPr marL="609600" indent="-609600" eaLnBrk="1" hangingPunct="1">
              <a:lnSpc>
                <a:spcPct val="90000"/>
              </a:lnSpc>
            </a:pPr>
            <a:r>
              <a:rPr lang="en-US" sz="2400">
                <a:latin typeface="Times New Roman" charset="0"/>
                <a:ea typeface="ＭＳ Ｐゴシック" charset="0"/>
                <a:cs typeface="ＭＳ Ｐゴシック" charset="0"/>
              </a:rPr>
              <a:t>We do not observe high energy gamma rays that we would expect if the universe was undergoing lots of annihilations!</a:t>
            </a:r>
          </a:p>
          <a:p>
            <a:pPr marL="609600" indent="-609600" eaLnBrk="1" hangingPunct="1">
              <a:lnSpc>
                <a:spcPct val="90000"/>
              </a:lnSpc>
            </a:pPr>
            <a:r>
              <a:rPr lang="en-US" sz="2400">
                <a:latin typeface="Times New Roman" charset="0"/>
                <a:ea typeface="ＭＳ Ｐゴシック" charset="0"/>
                <a:cs typeface="ＭＳ Ｐゴシック" charset="0"/>
              </a:rPr>
              <a:t>We know there is matter everywhere, so there can</a:t>
            </a:r>
            <a:r>
              <a:rPr lang="ja-JP" altLang="en-US" sz="2400">
                <a:latin typeface="Times New Roman" charset="0"/>
                <a:ea typeface="ＭＳ Ｐゴシック" charset="0"/>
                <a:cs typeface="ＭＳ Ｐゴシック" charset="0"/>
              </a:rPr>
              <a:t>’</a:t>
            </a:r>
            <a:r>
              <a:rPr lang="en-US" sz="2400">
                <a:latin typeface="Times New Roman" charset="0"/>
                <a:ea typeface="ＭＳ Ｐゴシック" charset="0"/>
                <a:cs typeface="ＭＳ Ｐゴシック" charset="0"/>
              </a:rPr>
              <a:t>t be any antimatter, otherwise we would see annihilation!</a:t>
            </a:r>
          </a:p>
          <a:p>
            <a:pPr marL="609600" indent="-609600" eaLnBrk="1" hangingPunct="1">
              <a:lnSpc>
                <a:spcPct val="90000"/>
              </a:lnSpc>
            </a:pPr>
            <a:r>
              <a:rPr lang="en-US" sz="2400">
                <a:latin typeface="Times New Roman" charset="0"/>
                <a:ea typeface="ＭＳ Ｐゴシック" charset="0"/>
                <a:cs typeface="ＭＳ Ｐゴシック" charset="0"/>
              </a:rPr>
              <a:t>There a billion photons per baryon in the universe so baryonic number is not conserved once for every billion interactions. </a:t>
            </a:r>
          </a:p>
          <a:p>
            <a:pPr marL="609600" indent="-609600" eaLnBrk="1" hangingPunct="1">
              <a:lnSpc>
                <a:spcPct val="90000"/>
              </a:lnSpc>
            </a:pPr>
            <a:r>
              <a:rPr lang="en-US" sz="2400">
                <a:latin typeface="Times New Roman" charset="0"/>
                <a:ea typeface="ＭＳ Ｐゴシック" charset="0"/>
                <a:cs typeface="Times New Roman" charset="0"/>
              </a:rPr>
              <a:t>If baryonic number is not conserved we expect the proton to be unstable over a long timescale and decay into a less massive lepton.</a:t>
            </a:r>
          </a:p>
          <a:p>
            <a:pPr marL="609600" indent="-609600" eaLnBrk="1" hangingPunct="1">
              <a:lnSpc>
                <a:spcPct val="90000"/>
              </a:lnSpc>
            </a:pPr>
            <a:r>
              <a:rPr lang="en-US" sz="2400">
                <a:latin typeface="Times New Roman" charset="0"/>
                <a:ea typeface="ＭＳ Ｐゴシック" charset="0"/>
                <a:cs typeface="Times New Roman" charset="0"/>
              </a:rPr>
              <a:t>Experiments say that the lifetime of the proton is at least 10</a:t>
            </a:r>
            <a:r>
              <a:rPr lang="en-US" sz="2400" baseline="30000">
                <a:latin typeface="Times New Roman" charset="0"/>
                <a:ea typeface="ＭＳ Ｐゴシック" charset="0"/>
                <a:cs typeface="Times New Roman" charset="0"/>
              </a:rPr>
              <a:t>32</a:t>
            </a:r>
            <a:r>
              <a:rPr lang="en-US" sz="2400">
                <a:latin typeface="Times New Roman" charset="0"/>
                <a:ea typeface="ＭＳ Ｐゴシック" charset="0"/>
                <a:cs typeface="Times New Roman" charset="0"/>
              </a:rPr>
              <a:t> s... so nothing to worry about!</a:t>
            </a:r>
            <a:endParaRPr lang="el-GR" sz="2400">
              <a:latin typeface="Times New Roman" charset="0"/>
              <a:ea typeface="ＭＳ Ｐゴシック"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z="4000" b="1">
                <a:solidFill>
                  <a:srgbClr val="FF3300"/>
                </a:solidFill>
                <a:latin typeface="Times New Roman" charset="0"/>
                <a:ea typeface="ＭＳ Ｐゴシック" charset="0"/>
                <a:cs typeface="ＭＳ Ｐゴシック" charset="0"/>
              </a:rPr>
              <a:t>What</a:t>
            </a:r>
            <a:r>
              <a:rPr lang="ja-JP" altLang="en-US" sz="4000" b="1">
                <a:solidFill>
                  <a:srgbClr val="FF3300"/>
                </a:solidFill>
                <a:latin typeface="Times New Roman" charset="0"/>
                <a:ea typeface="ＭＳ Ｐゴシック" charset="0"/>
                <a:cs typeface="ＭＳ Ｐゴシック" charset="0"/>
              </a:rPr>
              <a:t>’</a:t>
            </a:r>
            <a:r>
              <a:rPr lang="en-US" sz="4000" b="1">
                <a:solidFill>
                  <a:srgbClr val="FF3300"/>
                </a:solidFill>
                <a:latin typeface="Times New Roman" charset="0"/>
                <a:ea typeface="ＭＳ Ｐゴシック" charset="0"/>
                <a:cs typeface="ＭＳ Ｐゴシック" charset="0"/>
              </a:rPr>
              <a:t>s the matter. Summary.</a:t>
            </a:r>
          </a:p>
        </p:txBody>
      </p:sp>
      <p:sp>
        <p:nvSpPr>
          <p:cNvPr id="53251" name="Rectangle 3"/>
          <p:cNvSpPr>
            <a:spLocks noGrp="1" noChangeArrowheads="1"/>
          </p:cNvSpPr>
          <p:nvPr>
            <p:ph type="body" idx="1"/>
          </p:nvPr>
        </p:nvSpPr>
        <p:spPr/>
        <p:txBody>
          <a:bodyPr/>
          <a:lstStyle/>
          <a:p>
            <a:pPr marL="609600" indent="-609600" eaLnBrk="1" hangingPunct="1">
              <a:lnSpc>
                <a:spcPct val="90000"/>
              </a:lnSpc>
            </a:pPr>
            <a:r>
              <a:rPr lang="en-US" sz="2400">
                <a:latin typeface="Times New Roman" charset="0"/>
                <a:ea typeface="ＭＳ Ｐゴシック" charset="0"/>
                <a:cs typeface="ＭＳ Ｐゴシック" charset="0"/>
              </a:rPr>
              <a:t>Energy and mass are equivalent through Einstein</a:t>
            </a:r>
            <a:r>
              <a:rPr lang="ja-JP" altLang="en-US" sz="2400">
                <a:latin typeface="Times New Roman" charset="0"/>
                <a:ea typeface="ＭＳ Ｐゴシック" charset="0"/>
                <a:cs typeface="ＭＳ Ｐゴシック" charset="0"/>
              </a:rPr>
              <a:t>’</a:t>
            </a:r>
            <a:r>
              <a:rPr lang="en-US" sz="2400">
                <a:latin typeface="Times New Roman" charset="0"/>
                <a:ea typeface="ＭＳ Ｐゴシック" charset="0"/>
                <a:cs typeface="ＭＳ Ｐゴシック" charset="0"/>
              </a:rPr>
              <a:t>s equation and can be converted into each other (pair production and annihilations)</a:t>
            </a:r>
          </a:p>
          <a:p>
            <a:pPr marL="609600" indent="-609600" eaLnBrk="1" hangingPunct="1">
              <a:lnSpc>
                <a:spcPct val="90000"/>
              </a:lnSpc>
            </a:pPr>
            <a:r>
              <a:rPr lang="en-US" sz="2400">
                <a:latin typeface="Times New Roman" charset="0"/>
                <a:ea typeface="ＭＳ Ｐゴシック" charset="0"/>
                <a:cs typeface="ＭＳ Ｐゴシック" charset="0"/>
              </a:rPr>
              <a:t>What is the meaning of Heisenberg</a:t>
            </a:r>
            <a:r>
              <a:rPr lang="ja-JP" altLang="en-US" sz="2400">
                <a:latin typeface="Times New Roman" charset="0"/>
                <a:ea typeface="ＭＳ Ｐゴシック" charset="0"/>
                <a:cs typeface="ＭＳ Ｐゴシック" charset="0"/>
              </a:rPr>
              <a:t>’</a:t>
            </a:r>
            <a:r>
              <a:rPr lang="en-US" sz="2400">
                <a:latin typeface="Times New Roman" charset="0"/>
                <a:ea typeface="ＭＳ Ｐゴシック" charset="0"/>
                <a:cs typeface="ＭＳ Ｐゴシック" charset="0"/>
              </a:rPr>
              <a:t>s principle</a:t>
            </a:r>
          </a:p>
          <a:p>
            <a:pPr marL="609600" indent="-609600" eaLnBrk="1" hangingPunct="1">
              <a:lnSpc>
                <a:spcPct val="90000"/>
              </a:lnSpc>
            </a:pPr>
            <a:r>
              <a:rPr lang="en-US" sz="2400">
                <a:latin typeface="Times New Roman" charset="0"/>
                <a:ea typeface="ＭＳ Ｐゴシック" charset="0"/>
                <a:cs typeface="ＭＳ Ｐゴシック" charset="0"/>
              </a:rPr>
              <a:t>During inflation matter (and antimatter) is created using energy from the inflaton field.</a:t>
            </a:r>
          </a:p>
          <a:p>
            <a:pPr marL="609600" indent="-609600" eaLnBrk="1" hangingPunct="1">
              <a:lnSpc>
                <a:spcPct val="90000"/>
              </a:lnSpc>
            </a:pPr>
            <a:r>
              <a:rPr lang="en-US" sz="2400">
                <a:latin typeface="Times New Roman" charset="0"/>
                <a:ea typeface="ＭＳ Ｐゴシック" charset="0"/>
                <a:cs typeface="ＭＳ Ｐゴシック" charset="0"/>
              </a:rPr>
              <a:t>As the universe cools down matter freezes out because photons are not energetic enough to do pair production</a:t>
            </a:r>
          </a:p>
          <a:p>
            <a:pPr marL="609600" indent="-609600" eaLnBrk="1" hangingPunct="1">
              <a:lnSpc>
                <a:spcPct val="90000"/>
              </a:lnSpc>
            </a:pPr>
            <a:r>
              <a:rPr lang="en-US" sz="2400">
                <a:latin typeface="Times New Roman" charset="0"/>
                <a:ea typeface="ＭＳ Ｐゴシック" charset="0"/>
                <a:cs typeface="Times New Roman" charset="0"/>
              </a:rPr>
              <a:t>Some interactions are slightly asymmetric, do not conserve baryonic number, and produce more matter than antimatter, resulting in the current matter dominated universe.</a:t>
            </a:r>
            <a:endParaRPr lang="el-GR" sz="2400">
              <a:latin typeface="Times New Roman" charset="0"/>
              <a:ea typeface="ＭＳ Ｐゴシック"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z="4000" b="1">
                <a:solidFill>
                  <a:srgbClr val="FF3300"/>
                </a:solidFill>
                <a:latin typeface="Times New Roman" charset="0"/>
                <a:ea typeface="ＭＳ Ｐゴシック" charset="0"/>
                <a:cs typeface="ＭＳ Ｐゴシック" charset="0"/>
              </a:rPr>
              <a:t>Primordial nucleosynthesis</a:t>
            </a:r>
          </a:p>
        </p:txBody>
      </p:sp>
      <p:sp>
        <p:nvSpPr>
          <p:cNvPr id="765955" name="Rectangle 3"/>
          <p:cNvSpPr>
            <a:spLocks noGrp="1" noChangeArrowheads="1"/>
          </p:cNvSpPr>
          <p:nvPr>
            <p:ph type="body" sz="half" idx="1"/>
          </p:nvPr>
        </p:nvSpPr>
        <p:spPr/>
        <p:txBody>
          <a:bodyPr/>
          <a:lstStyle/>
          <a:p>
            <a:pPr marL="609600" indent="-609600" eaLnBrk="1" hangingPunct="1">
              <a:lnSpc>
                <a:spcPct val="80000"/>
              </a:lnSpc>
            </a:pPr>
            <a:r>
              <a:rPr lang="en-US" sz="2400">
                <a:latin typeface="Times New Roman" charset="0"/>
                <a:ea typeface="ＭＳ Ｐゴシック" charset="0"/>
                <a:cs typeface="ＭＳ Ｐゴシック" charset="0"/>
              </a:rPr>
              <a:t>As the universe kept cooling and no more protons anti protons were created weak interactions started to be important</a:t>
            </a:r>
          </a:p>
          <a:p>
            <a:pPr marL="609600" indent="-609600" eaLnBrk="1" hangingPunct="1">
              <a:lnSpc>
                <a:spcPct val="80000"/>
              </a:lnSpc>
            </a:pPr>
            <a:r>
              <a:rPr lang="en-US" sz="2400">
                <a:latin typeface="Times New Roman" charset="0"/>
                <a:ea typeface="ＭＳ Ｐゴシック" charset="0"/>
                <a:cs typeface="ＭＳ Ｐゴシック" charset="0"/>
              </a:rPr>
              <a:t>This created a balance of neutrons and protons abundance (about 1/6) at the time when electron positron pair production stopped (T~10,000,000,000 K) and  e- became much less abundant</a:t>
            </a:r>
          </a:p>
          <a:p>
            <a:pPr marL="990600" lvl="1" indent="-533400" eaLnBrk="1" hangingPunct="1">
              <a:lnSpc>
                <a:spcPct val="80000"/>
              </a:lnSpc>
            </a:pPr>
            <a:endParaRPr lang="en-US" sz="2000">
              <a:latin typeface="Times New Roman" charset="0"/>
              <a:ea typeface="ＭＳ Ｐゴシック" charset="0"/>
            </a:endParaRPr>
          </a:p>
          <a:p>
            <a:pPr marL="990600" lvl="1" indent="-533400" eaLnBrk="1" hangingPunct="1">
              <a:lnSpc>
                <a:spcPct val="80000"/>
              </a:lnSpc>
            </a:pPr>
            <a:endParaRPr lang="en-US" sz="2000">
              <a:latin typeface="Times New Roman" charset="0"/>
              <a:ea typeface="ＭＳ Ｐゴシック" charset="0"/>
            </a:endParaRPr>
          </a:p>
        </p:txBody>
      </p:sp>
      <p:pic>
        <p:nvPicPr>
          <p:cNvPr id="55300" name="Picture 8" descr="c58-e"/>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19600" y="2057400"/>
            <a:ext cx="4259263" cy="3522663"/>
          </a:xfr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59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59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95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4000" b="1">
                <a:solidFill>
                  <a:srgbClr val="FF3300"/>
                </a:solidFill>
                <a:latin typeface="Times New Roman" charset="0"/>
                <a:ea typeface="ＭＳ Ｐゴシック" charset="0"/>
                <a:cs typeface="ＭＳ Ｐゴシック" charset="0"/>
              </a:rPr>
              <a:t>Previously… on astro-2</a:t>
            </a:r>
          </a:p>
        </p:txBody>
      </p:sp>
      <p:sp>
        <p:nvSpPr>
          <p:cNvPr id="672771" name="Rectangle 3"/>
          <p:cNvSpPr>
            <a:spLocks noGrp="1" noChangeArrowheads="1"/>
          </p:cNvSpPr>
          <p:nvPr>
            <p:ph type="body" idx="1"/>
          </p:nvPr>
        </p:nvSpPr>
        <p:spPr/>
        <p:txBody>
          <a:bodyPr/>
          <a:lstStyle/>
          <a:p>
            <a:pPr marL="609600" indent="-609600" eaLnBrk="1" hangingPunct="1">
              <a:lnSpc>
                <a:spcPct val="90000"/>
              </a:lnSpc>
            </a:pPr>
            <a:r>
              <a:rPr lang="en-US" sz="2400">
                <a:latin typeface="Times New Roman" charset="0"/>
                <a:ea typeface="ＭＳ Ｐゴシック" charset="0"/>
                <a:cs typeface="ＭＳ Ｐゴシック" charset="0"/>
              </a:rPr>
              <a:t>The four fundamental interactions are?</a:t>
            </a:r>
          </a:p>
          <a:p>
            <a:pPr marL="609600" indent="-609600" eaLnBrk="1" hangingPunct="1">
              <a:lnSpc>
                <a:spcPct val="90000"/>
              </a:lnSpc>
            </a:pPr>
            <a:r>
              <a:rPr lang="en-US" sz="2400">
                <a:latin typeface="Times New Roman" charset="0"/>
                <a:ea typeface="ＭＳ Ｐゴシック" charset="0"/>
                <a:cs typeface="ＭＳ Ｐゴシック" charset="0"/>
              </a:rPr>
              <a:t>Strong, weak, electromagnetic and gravity.</a:t>
            </a:r>
          </a:p>
          <a:p>
            <a:pPr marL="609600" indent="-609600" eaLnBrk="1" hangingPunct="1">
              <a:lnSpc>
                <a:spcPct val="90000"/>
              </a:lnSpc>
            </a:pPr>
            <a:r>
              <a:rPr lang="en-US" sz="2400">
                <a:latin typeface="Times New Roman" charset="0"/>
                <a:ea typeface="ＭＳ Ｐゴシック" charset="0"/>
                <a:cs typeface="ＭＳ Ｐゴシック" charset="0"/>
              </a:rPr>
              <a:t>We think they are unified at high energies, like those in the very early universe</a:t>
            </a:r>
          </a:p>
          <a:p>
            <a:pPr marL="609600" indent="-609600" eaLnBrk="1" hangingPunct="1">
              <a:lnSpc>
                <a:spcPct val="90000"/>
              </a:lnSpc>
            </a:pPr>
            <a:r>
              <a:rPr lang="en-US" sz="2400">
                <a:latin typeface="Times New Roman" charset="0"/>
                <a:ea typeface="ＭＳ Ｐゴシック" charset="0"/>
                <a:cs typeface="ＭＳ Ｐゴシック" charset="0"/>
              </a:rPr>
              <a:t>Before Planck time (which is?) energies were so high that a unified theory of all forces (including gravity) is required but we do not know how to do that.</a:t>
            </a:r>
          </a:p>
          <a:p>
            <a:pPr marL="609600" indent="-609600" eaLnBrk="1" hangingPunct="1">
              <a:lnSpc>
                <a:spcPct val="90000"/>
              </a:lnSpc>
            </a:pPr>
            <a:r>
              <a:rPr lang="en-US" sz="2400">
                <a:latin typeface="Times New Roman" charset="0"/>
                <a:ea typeface="ＭＳ Ｐゴシック" charset="0"/>
                <a:cs typeface="ＭＳ Ｐゴシック" charset="0"/>
              </a:rPr>
              <a:t>So our description can only begin from Planck time</a:t>
            </a:r>
          </a:p>
          <a:p>
            <a:pPr marL="609600" indent="-609600" eaLnBrk="1" hangingPunct="1">
              <a:lnSpc>
                <a:spcPct val="90000"/>
              </a:lnSpc>
            </a:pPr>
            <a:r>
              <a:rPr lang="en-US" sz="2400">
                <a:latin typeface="Times New Roman" charset="0"/>
                <a:ea typeface="ＭＳ Ｐゴシック" charset="0"/>
                <a:cs typeface="ＭＳ Ｐゴシック" charset="0"/>
              </a:rPr>
              <a:t>After that, as the universe expanded </a:t>
            </a:r>
            <a:r>
              <a:rPr lang="ja-JP" altLang="en-US" sz="2400">
                <a:latin typeface="Times New Roman" charset="0"/>
                <a:ea typeface="ＭＳ Ｐゴシック" charset="0"/>
                <a:cs typeface="ＭＳ Ｐゴシック" charset="0"/>
              </a:rPr>
              <a:t>“</a:t>
            </a:r>
            <a:r>
              <a:rPr lang="en-US" sz="2400">
                <a:latin typeface="Times New Roman" charset="0"/>
                <a:ea typeface="ＭＳ Ｐゴシック" charset="0"/>
                <a:cs typeface="ＭＳ Ｐゴシック" charset="0"/>
              </a:rPr>
              <a:t>cooled</a:t>
            </a:r>
            <a:r>
              <a:rPr lang="ja-JP" altLang="en-US" sz="2400">
                <a:latin typeface="Times New Roman" charset="0"/>
                <a:ea typeface="ＭＳ Ｐゴシック" charset="0"/>
                <a:cs typeface="ＭＳ Ｐゴシック" charset="0"/>
              </a:rPr>
              <a:t>”</a:t>
            </a:r>
            <a:r>
              <a:rPr lang="en-US" sz="2400">
                <a:latin typeface="Times New Roman" charset="0"/>
                <a:ea typeface="ＭＳ Ｐゴシック" charset="0"/>
                <a:cs typeface="ＭＳ Ｐゴシック" charset="0"/>
              </a:rPr>
              <a:t> the various forces froze out via spontaneous symmetry breaking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2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2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27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27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7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z="4000" b="1">
                <a:solidFill>
                  <a:srgbClr val="FF3300"/>
                </a:solidFill>
                <a:latin typeface="Times New Roman" charset="0"/>
                <a:ea typeface="ＭＳ Ｐゴシック" charset="0"/>
                <a:cs typeface="ＭＳ Ｐゴシック" charset="0"/>
              </a:rPr>
              <a:t>Primordial nucleosynthesis</a:t>
            </a:r>
          </a:p>
        </p:txBody>
      </p:sp>
      <p:sp>
        <p:nvSpPr>
          <p:cNvPr id="820227" name="Rectangle 3"/>
          <p:cNvSpPr>
            <a:spLocks noGrp="1" noChangeArrowheads="1"/>
          </p:cNvSpPr>
          <p:nvPr>
            <p:ph type="body" sz="half" idx="1"/>
          </p:nvPr>
        </p:nvSpPr>
        <p:spPr/>
        <p:txBody>
          <a:bodyPr/>
          <a:lstStyle/>
          <a:p>
            <a:pPr marL="609600" indent="-609600" eaLnBrk="1" hangingPunct="1"/>
            <a:r>
              <a:rPr lang="en-US" sz="2400">
                <a:latin typeface="Times New Roman" charset="0"/>
                <a:ea typeface="ＭＳ Ｐゴシック" charset="0"/>
                <a:cs typeface="ＭＳ Ｐゴシック" charset="0"/>
              </a:rPr>
              <a:t>Normally, n are unstable particles, they decay in about 11 minutes</a:t>
            </a:r>
          </a:p>
          <a:p>
            <a:pPr marL="609600" indent="-609600" eaLnBrk="1" hangingPunct="1"/>
            <a:r>
              <a:rPr lang="en-US" sz="2400">
                <a:latin typeface="Times New Roman" charset="0"/>
                <a:ea typeface="ＭＳ Ｐゴシック" charset="0"/>
                <a:cs typeface="ＭＳ Ｐゴシック" charset="0"/>
              </a:rPr>
              <a:t>However, there is also lots of protons around and beta decays have to compete with strong forces</a:t>
            </a:r>
          </a:p>
          <a:p>
            <a:pPr marL="609600" indent="-609600" eaLnBrk="1" hangingPunct="1"/>
            <a:r>
              <a:rPr lang="en-US" sz="2400">
                <a:latin typeface="Times New Roman" charset="0"/>
                <a:ea typeface="ＭＳ Ｐゴシック" charset="0"/>
                <a:cs typeface="ＭＳ Ｐゴシック" charset="0"/>
              </a:rPr>
              <a:t>Strong forces like to bind n and p to form nuclei</a:t>
            </a:r>
          </a:p>
          <a:p>
            <a:pPr marL="990600" lvl="1" indent="-533400" eaLnBrk="1" hangingPunct="1"/>
            <a:endParaRPr lang="en-US" sz="2000">
              <a:latin typeface="Times New Roman" charset="0"/>
              <a:ea typeface="ＭＳ Ｐゴシック" charset="0"/>
            </a:endParaRPr>
          </a:p>
        </p:txBody>
      </p:sp>
      <p:pic>
        <p:nvPicPr>
          <p:cNvPr id="57348" name="Picture 4" descr="c58-e"/>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19600" y="2057400"/>
            <a:ext cx="4259263" cy="3522663"/>
          </a:xfr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0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02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2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z="4000" b="1">
                <a:solidFill>
                  <a:srgbClr val="FF3300"/>
                </a:solidFill>
                <a:latin typeface="Times New Roman" charset="0"/>
                <a:ea typeface="ＭＳ Ｐゴシック" charset="0"/>
                <a:cs typeface="ＭＳ Ｐゴシック" charset="0"/>
              </a:rPr>
              <a:t>Primordial nucleosynthesis</a:t>
            </a:r>
          </a:p>
        </p:txBody>
      </p:sp>
      <p:pic>
        <p:nvPicPr>
          <p:cNvPr id="59395" name="Picture 9" descr="figure-29-08"/>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76400" y="1295400"/>
            <a:ext cx="5662613" cy="4525963"/>
          </a:xfrm>
          <a:noFill/>
        </p:spPr>
      </p:pic>
      <p:sp>
        <p:nvSpPr>
          <p:cNvPr id="59396" name="Text Box 10"/>
          <p:cNvSpPr txBox="1">
            <a:spLocks noChangeArrowheads="1"/>
          </p:cNvSpPr>
          <p:nvPr/>
        </p:nvSpPr>
        <p:spPr bwMode="auto">
          <a:xfrm>
            <a:off x="304800" y="60198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US"/>
          </a:p>
        </p:txBody>
      </p:sp>
      <p:sp>
        <p:nvSpPr>
          <p:cNvPr id="59397" name="Text Box 11"/>
          <p:cNvSpPr txBox="1">
            <a:spLocks noChangeArrowheads="1"/>
          </p:cNvSpPr>
          <p:nvPr/>
        </p:nvSpPr>
        <p:spPr bwMode="auto">
          <a:xfrm>
            <a:off x="228600" y="5943600"/>
            <a:ext cx="8763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t>About a minute after Big Bang, photons were too weak to destroy the first nuclei, and p and n started to combine to form deuterium</a:t>
            </a:r>
          </a:p>
          <a:p>
            <a:pPr eaLnBrk="1" hangingPunct="1">
              <a:spcBef>
                <a:spcPct val="50000"/>
              </a:spcBef>
            </a:pPr>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z="4000" b="1">
                <a:solidFill>
                  <a:srgbClr val="FF3300"/>
                </a:solidFill>
                <a:latin typeface="Times New Roman" charset="0"/>
                <a:ea typeface="ＭＳ Ｐゴシック" charset="0"/>
                <a:cs typeface="ＭＳ Ｐゴシック" charset="0"/>
              </a:rPr>
              <a:t>Primordial nucleosynthesis</a:t>
            </a:r>
          </a:p>
        </p:txBody>
      </p:sp>
      <p:sp>
        <p:nvSpPr>
          <p:cNvPr id="61443" name="Rectangle 6"/>
          <p:cNvSpPr>
            <a:spLocks noGrp="1" noChangeArrowheads="1"/>
          </p:cNvSpPr>
          <p:nvPr>
            <p:ph type="body" sz="half" idx="1"/>
          </p:nvPr>
        </p:nvSpPr>
        <p:spPr/>
        <p:txBody>
          <a:bodyPr/>
          <a:lstStyle/>
          <a:p>
            <a:pPr eaLnBrk="1" hangingPunct="1"/>
            <a:r>
              <a:rPr lang="en-US" sz="2800">
                <a:latin typeface="Times New Roman" charset="0"/>
                <a:ea typeface="ＭＳ Ｐゴシック" charset="0"/>
                <a:cs typeface="ＭＳ Ｐゴシック" charset="0"/>
              </a:rPr>
              <a:t>D is very fragile so it doesn</a:t>
            </a:r>
            <a:r>
              <a:rPr lang="ja-JP" altLang="en-US" sz="2800">
                <a:latin typeface="Times New Roman" charset="0"/>
                <a:ea typeface="ＭＳ Ｐゴシック" charset="0"/>
                <a:cs typeface="ＭＳ Ｐゴシック" charset="0"/>
              </a:rPr>
              <a:t>’</a:t>
            </a:r>
            <a:r>
              <a:rPr lang="en-US" sz="2800">
                <a:latin typeface="Times New Roman" charset="0"/>
                <a:ea typeface="ＭＳ Ｐゴシック" charset="0"/>
                <a:cs typeface="ＭＳ Ｐゴシック" charset="0"/>
              </a:rPr>
              <a:t>t survive in the intense radiation field of the early universe</a:t>
            </a:r>
          </a:p>
          <a:p>
            <a:pPr eaLnBrk="1" hangingPunct="1"/>
            <a:r>
              <a:rPr lang="en-US" sz="2800">
                <a:latin typeface="Times New Roman" charset="0"/>
                <a:ea typeface="ＭＳ Ｐゴシック" charset="0"/>
                <a:cs typeface="ＭＳ Ｐゴシック" charset="0"/>
              </a:rPr>
              <a:t>You have to wait until ~3 minutes that the universe gets cold enough so that D can survive and start to form Tritium and Helium</a:t>
            </a:r>
          </a:p>
        </p:txBody>
      </p:sp>
      <p:pic>
        <p:nvPicPr>
          <p:cNvPr id="61444" name="Picture 3" descr="figure-29-08"/>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247900"/>
            <a:ext cx="4038600" cy="3228975"/>
          </a:xfrm>
          <a:noFill/>
        </p:spPr>
      </p:pic>
      <p:sp>
        <p:nvSpPr>
          <p:cNvPr id="61445" name="Text Box 4"/>
          <p:cNvSpPr txBox="1">
            <a:spLocks noChangeArrowheads="1"/>
          </p:cNvSpPr>
          <p:nvPr/>
        </p:nvSpPr>
        <p:spPr bwMode="auto">
          <a:xfrm>
            <a:off x="304800" y="60198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z="4000" b="1">
                <a:solidFill>
                  <a:srgbClr val="FF3300"/>
                </a:solidFill>
                <a:latin typeface="Times New Roman" charset="0"/>
                <a:ea typeface="ＭＳ Ｐゴシック" charset="0"/>
                <a:cs typeface="ＭＳ Ｐゴシック" charset="0"/>
              </a:rPr>
              <a:t>Primordial nucleosynthesis</a:t>
            </a:r>
          </a:p>
        </p:txBody>
      </p:sp>
      <p:pic>
        <p:nvPicPr>
          <p:cNvPr id="63491" name="Picture 3" descr="figure-29-08"/>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76400" y="1295400"/>
            <a:ext cx="5662613" cy="4525963"/>
          </a:xfrm>
          <a:noFill/>
        </p:spPr>
      </p:pic>
      <p:sp>
        <p:nvSpPr>
          <p:cNvPr id="63492" name="Text Box 4"/>
          <p:cNvSpPr txBox="1">
            <a:spLocks noChangeArrowheads="1"/>
          </p:cNvSpPr>
          <p:nvPr/>
        </p:nvSpPr>
        <p:spPr bwMode="auto">
          <a:xfrm>
            <a:off x="304800" y="60198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US"/>
          </a:p>
        </p:txBody>
      </p:sp>
      <p:sp>
        <p:nvSpPr>
          <p:cNvPr id="63493" name="Text Box 5"/>
          <p:cNvSpPr txBox="1">
            <a:spLocks noChangeArrowheads="1"/>
          </p:cNvSpPr>
          <p:nvPr/>
        </p:nvSpPr>
        <p:spPr bwMode="auto">
          <a:xfrm>
            <a:off x="228600" y="5943600"/>
            <a:ext cx="876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t>In the next few minutes He and traces of Be and Li are formed</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z="4000" b="1">
                <a:solidFill>
                  <a:srgbClr val="FF3300"/>
                </a:solidFill>
                <a:latin typeface="Times New Roman" charset="0"/>
                <a:ea typeface="ＭＳ Ｐゴシック" charset="0"/>
                <a:cs typeface="ＭＳ Ｐゴシック" charset="0"/>
              </a:rPr>
              <a:t>Primordial nucleosynthesis</a:t>
            </a:r>
          </a:p>
        </p:txBody>
      </p:sp>
      <p:sp>
        <p:nvSpPr>
          <p:cNvPr id="65539" name="Rectangle 3"/>
          <p:cNvSpPr>
            <a:spLocks noGrp="1" noChangeArrowheads="1"/>
          </p:cNvSpPr>
          <p:nvPr>
            <p:ph type="body" sz="half" idx="1"/>
          </p:nvPr>
        </p:nvSpPr>
        <p:spPr/>
        <p:txBody>
          <a:bodyPr/>
          <a:lstStyle/>
          <a:p>
            <a:pPr eaLnBrk="1" hangingPunct="1">
              <a:lnSpc>
                <a:spcPct val="80000"/>
              </a:lnSpc>
            </a:pPr>
            <a:r>
              <a:rPr lang="en-US" sz="2400">
                <a:latin typeface="Times New Roman" charset="0"/>
                <a:ea typeface="ＭＳ Ｐゴシック" charset="0"/>
                <a:cs typeface="ＭＳ Ｐゴシック" charset="0"/>
              </a:rPr>
              <a:t>Knowing the interaction strength of the various processes from nuclear physics it is easy to compute what the distribution of early elements should be</a:t>
            </a:r>
          </a:p>
          <a:p>
            <a:pPr eaLnBrk="1" hangingPunct="1">
              <a:lnSpc>
                <a:spcPct val="80000"/>
              </a:lnSpc>
            </a:pPr>
            <a:r>
              <a:rPr lang="en-US" sz="2400">
                <a:latin typeface="Times New Roman" charset="0"/>
                <a:ea typeface="ＭＳ Ｐゴシック" charset="0"/>
                <a:cs typeface="ＭＳ Ｐゴシック" charset="0"/>
              </a:rPr>
              <a:t>This depends on the mass density of baryons</a:t>
            </a:r>
          </a:p>
          <a:p>
            <a:pPr eaLnBrk="1" hangingPunct="1">
              <a:lnSpc>
                <a:spcPct val="80000"/>
              </a:lnSpc>
            </a:pPr>
            <a:r>
              <a:rPr lang="en-US" sz="2400">
                <a:latin typeface="Times New Roman" charset="0"/>
                <a:ea typeface="ＭＳ Ｐゴシック" charset="0"/>
                <a:cs typeface="ＭＳ Ｐゴシック" charset="0"/>
              </a:rPr>
              <a:t>So the abundance ratios of primordial elements are a measure of the mass density  in baryons</a:t>
            </a:r>
          </a:p>
          <a:p>
            <a:pPr eaLnBrk="1" hangingPunct="1">
              <a:lnSpc>
                <a:spcPct val="80000"/>
              </a:lnSpc>
            </a:pPr>
            <a:r>
              <a:rPr lang="en-US" sz="2400">
                <a:latin typeface="Times New Roman" charset="0"/>
                <a:ea typeface="ＭＳ Ｐゴシック" charset="0"/>
                <a:cs typeface="ＭＳ Ｐゴシック" charset="0"/>
              </a:rPr>
              <a:t>Proof that dark matter is non-baryonic!!</a:t>
            </a:r>
          </a:p>
        </p:txBody>
      </p:sp>
      <p:sp>
        <p:nvSpPr>
          <p:cNvPr id="65540" name="Text Box 5"/>
          <p:cNvSpPr txBox="1">
            <a:spLocks noChangeArrowheads="1"/>
          </p:cNvSpPr>
          <p:nvPr/>
        </p:nvSpPr>
        <p:spPr bwMode="auto">
          <a:xfrm>
            <a:off x="304800" y="60198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US"/>
          </a:p>
        </p:txBody>
      </p:sp>
      <p:pic>
        <p:nvPicPr>
          <p:cNvPr id="65541" name="Picture 7" descr="BBNS-sm"/>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33938" y="1600200"/>
            <a:ext cx="3667125" cy="4525963"/>
          </a:xfrm>
          <a:noFill/>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z="4000" b="1">
                <a:solidFill>
                  <a:srgbClr val="FF3300"/>
                </a:solidFill>
                <a:latin typeface="Times New Roman" charset="0"/>
                <a:ea typeface="ＭＳ Ｐゴシック" charset="0"/>
                <a:cs typeface="ＭＳ Ｐゴシック" charset="0"/>
              </a:rPr>
              <a:t>Primordial nucleosynthesis</a:t>
            </a:r>
          </a:p>
        </p:txBody>
      </p:sp>
      <p:sp>
        <p:nvSpPr>
          <p:cNvPr id="67587" name="Rectangle 3"/>
          <p:cNvSpPr>
            <a:spLocks noGrp="1" noChangeArrowheads="1"/>
          </p:cNvSpPr>
          <p:nvPr>
            <p:ph type="body" sz="half" idx="1"/>
          </p:nvPr>
        </p:nvSpPr>
        <p:spPr/>
        <p:txBody>
          <a:bodyPr/>
          <a:lstStyle/>
          <a:p>
            <a:pPr eaLnBrk="1" hangingPunct="1"/>
            <a:r>
              <a:rPr lang="en-US" sz="2400">
                <a:latin typeface="Times New Roman" charset="0"/>
                <a:ea typeface="ＭＳ Ｐゴシック" charset="0"/>
                <a:cs typeface="ＭＳ Ｐゴシック" charset="0"/>
              </a:rPr>
              <a:t>One complication is that stars change abundance ratios. For example:</a:t>
            </a:r>
          </a:p>
          <a:p>
            <a:pPr eaLnBrk="1" hangingPunct="1"/>
            <a:r>
              <a:rPr lang="en-US" sz="2400">
                <a:latin typeface="Times New Roman" charset="0"/>
                <a:ea typeface="ＭＳ Ｐゴシック" charset="0"/>
                <a:cs typeface="ＭＳ Ｐゴシック" charset="0"/>
              </a:rPr>
              <a:t>Sun?</a:t>
            </a:r>
          </a:p>
          <a:p>
            <a:pPr eaLnBrk="1" hangingPunct="1"/>
            <a:r>
              <a:rPr lang="en-US" sz="2400">
                <a:latin typeface="Times New Roman" charset="0"/>
                <a:ea typeface="ＭＳ Ｐゴシック" charset="0"/>
                <a:cs typeface="ＭＳ Ｐゴシック" charset="0"/>
              </a:rPr>
              <a:t>H-&gt;He</a:t>
            </a:r>
          </a:p>
          <a:p>
            <a:pPr eaLnBrk="1" hangingPunct="1"/>
            <a:r>
              <a:rPr lang="en-US" sz="2400">
                <a:latin typeface="Times New Roman" charset="0"/>
                <a:ea typeface="ＭＳ Ｐゴシック" charset="0"/>
                <a:cs typeface="ＭＳ Ｐゴシック" charset="0"/>
              </a:rPr>
              <a:t>However, D is only destroyed in stars not form, so…</a:t>
            </a:r>
          </a:p>
          <a:p>
            <a:pPr eaLnBrk="1" hangingPunct="1"/>
            <a:r>
              <a:rPr lang="en-US" sz="2400">
                <a:latin typeface="Times New Roman" charset="0"/>
                <a:ea typeface="ＭＳ Ｐゴシック" charset="0"/>
                <a:cs typeface="ＭＳ Ｐゴシック" charset="0"/>
              </a:rPr>
              <a:t>How can we measure primordial D abundance?</a:t>
            </a:r>
          </a:p>
        </p:txBody>
      </p:sp>
      <p:sp>
        <p:nvSpPr>
          <p:cNvPr id="67588" name="Text Box 4"/>
          <p:cNvSpPr txBox="1">
            <a:spLocks noChangeArrowheads="1"/>
          </p:cNvSpPr>
          <p:nvPr/>
        </p:nvSpPr>
        <p:spPr bwMode="auto">
          <a:xfrm>
            <a:off x="304800" y="60198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US"/>
          </a:p>
        </p:txBody>
      </p:sp>
      <p:pic>
        <p:nvPicPr>
          <p:cNvPr id="67589" name="Picture 5" descr="BBNS-sm"/>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33938" y="1600200"/>
            <a:ext cx="3667125" cy="4525963"/>
          </a:xfrm>
          <a:noFill/>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z="4000" b="1">
                <a:solidFill>
                  <a:srgbClr val="FF3300"/>
                </a:solidFill>
                <a:latin typeface="Times New Roman" charset="0"/>
                <a:ea typeface="ＭＳ Ｐゴシック" charset="0"/>
                <a:cs typeface="ＭＳ Ｐゴシック" charset="0"/>
              </a:rPr>
              <a:t>What about the other elements?</a:t>
            </a:r>
          </a:p>
        </p:txBody>
      </p:sp>
      <p:sp>
        <p:nvSpPr>
          <p:cNvPr id="69635" name="Rectangle 3"/>
          <p:cNvSpPr>
            <a:spLocks noGrp="1" noChangeArrowheads="1"/>
          </p:cNvSpPr>
          <p:nvPr>
            <p:ph type="body" sz="half" idx="1"/>
          </p:nvPr>
        </p:nvSpPr>
        <p:spPr/>
        <p:txBody>
          <a:bodyPr/>
          <a:lstStyle/>
          <a:p>
            <a:pPr eaLnBrk="1" hangingPunct="1"/>
            <a:r>
              <a:rPr lang="en-US" sz="2800">
                <a:latin typeface="Times New Roman" charset="0"/>
                <a:ea typeface="ＭＳ Ｐゴシック" charset="0"/>
                <a:cs typeface="ＭＳ Ｐゴシック" charset="0"/>
              </a:rPr>
              <a:t>All elements heavier than Li are produced in?</a:t>
            </a:r>
          </a:p>
          <a:p>
            <a:pPr eaLnBrk="1" hangingPunct="1"/>
            <a:r>
              <a:rPr lang="en-US" sz="2800">
                <a:latin typeface="Times New Roman" charset="0"/>
                <a:ea typeface="ＭＳ Ｐゴシック" charset="0"/>
                <a:cs typeface="ＭＳ Ｐゴシック" charset="0"/>
              </a:rPr>
              <a:t>Stars</a:t>
            </a:r>
          </a:p>
          <a:p>
            <a:pPr eaLnBrk="1" hangingPunct="1"/>
            <a:r>
              <a:rPr lang="en-US" sz="2800">
                <a:latin typeface="Times New Roman" charset="0"/>
                <a:ea typeface="ＭＳ Ｐゴシック" charset="0"/>
                <a:cs typeface="ＭＳ Ｐゴシック" charset="0"/>
              </a:rPr>
              <a:t>How are they dispersed in the environment and accumulated?</a:t>
            </a:r>
          </a:p>
        </p:txBody>
      </p:sp>
      <p:sp>
        <p:nvSpPr>
          <p:cNvPr id="69636" name="Text Box 4"/>
          <p:cNvSpPr txBox="1">
            <a:spLocks noChangeArrowheads="1"/>
          </p:cNvSpPr>
          <p:nvPr/>
        </p:nvSpPr>
        <p:spPr bwMode="auto">
          <a:xfrm>
            <a:off x="304800" y="60198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US"/>
          </a:p>
        </p:txBody>
      </p:sp>
      <p:pic>
        <p:nvPicPr>
          <p:cNvPr id="69637" name="Picture 5" descr="BBNS-sm"/>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33938" y="1600200"/>
            <a:ext cx="3667125" cy="4525963"/>
          </a:xfrm>
          <a:noFill/>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z="4000" b="1">
                <a:solidFill>
                  <a:srgbClr val="FF3300"/>
                </a:solidFill>
                <a:latin typeface="Times New Roman" charset="0"/>
                <a:ea typeface="ＭＳ Ｐゴシック" charset="0"/>
                <a:cs typeface="ＭＳ Ｐゴシック" charset="0"/>
              </a:rPr>
              <a:t>Nucleosynthesis. Summary</a:t>
            </a:r>
          </a:p>
        </p:txBody>
      </p:sp>
      <p:sp>
        <p:nvSpPr>
          <p:cNvPr id="71683" name="Rectangle 3"/>
          <p:cNvSpPr>
            <a:spLocks noGrp="1" noChangeArrowheads="1"/>
          </p:cNvSpPr>
          <p:nvPr>
            <p:ph type="body" idx="1"/>
          </p:nvPr>
        </p:nvSpPr>
        <p:spPr/>
        <p:txBody>
          <a:bodyPr/>
          <a:lstStyle/>
          <a:p>
            <a:pPr marL="990600" lvl="1" indent="-533400" eaLnBrk="1" hangingPunct="1">
              <a:lnSpc>
                <a:spcPct val="90000"/>
              </a:lnSpc>
              <a:buFontTx/>
              <a:buChar char="•"/>
            </a:pPr>
            <a:r>
              <a:rPr lang="en-US" sz="2000">
                <a:latin typeface="Times New Roman" charset="0"/>
                <a:ea typeface="ＭＳ Ｐゴシック" charset="0"/>
              </a:rPr>
              <a:t>As the universe cooled, it left behind a certain number of neutrons and protons (1/6) as a result of weak interactions</a:t>
            </a:r>
          </a:p>
          <a:p>
            <a:pPr marL="990600" lvl="1" indent="-533400" eaLnBrk="1" hangingPunct="1">
              <a:lnSpc>
                <a:spcPct val="90000"/>
              </a:lnSpc>
              <a:buFontTx/>
              <a:buChar char="•"/>
            </a:pPr>
            <a:r>
              <a:rPr lang="en-US" sz="2000">
                <a:latin typeface="Times New Roman" charset="0"/>
                <a:ea typeface="ＭＳ Ｐゴシック" charset="0"/>
              </a:rPr>
              <a:t>Neutrons are unstable. Lifetime?</a:t>
            </a:r>
          </a:p>
          <a:p>
            <a:pPr marL="990600" lvl="1" indent="-533400" eaLnBrk="1" hangingPunct="1">
              <a:lnSpc>
                <a:spcPct val="90000"/>
              </a:lnSpc>
              <a:buFontTx/>
              <a:buChar char="•"/>
            </a:pPr>
            <a:r>
              <a:rPr lang="en-US" sz="2000">
                <a:latin typeface="Times New Roman" charset="0"/>
                <a:ea typeface="ＭＳ Ｐゴシック" charset="0"/>
              </a:rPr>
              <a:t>11 minutes</a:t>
            </a:r>
          </a:p>
          <a:p>
            <a:pPr marL="990600" lvl="1" indent="-533400" eaLnBrk="1" hangingPunct="1">
              <a:lnSpc>
                <a:spcPct val="90000"/>
              </a:lnSpc>
              <a:buFontTx/>
              <a:buChar char="•"/>
            </a:pPr>
            <a:r>
              <a:rPr lang="en-US" sz="2000">
                <a:latin typeface="Times New Roman" charset="0"/>
                <a:ea typeface="ＭＳ Ｐゴシック" charset="0"/>
              </a:rPr>
              <a:t>They interact strongly with protons to form stable systems. Called?</a:t>
            </a:r>
          </a:p>
          <a:p>
            <a:pPr marL="990600" lvl="1" indent="-533400" eaLnBrk="1" hangingPunct="1">
              <a:lnSpc>
                <a:spcPct val="90000"/>
              </a:lnSpc>
              <a:buFontTx/>
              <a:buChar char="•"/>
            </a:pPr>
            <a:r>
              <a:rPr lang="en-US" sz="2000">
                <a:latin typeface="Times New Roman" charset="0"/>
                <a:ea typeface="ＭＳ Ｐゴシック" charset="0"/>
              </a:rPr>
              <a:t>Nuclei</a:t>
            </a:r>
          </a:p>
          <a:p>
            <a:pPr marL="990600" lvl="1" indent="-533400" eaLnBrk="1" hangingPunct="1">
              <a:lnSpc>
                <a:spcPct val="90000"/>
              </a:lnSpc>
              <a:buFontTx/>
              <a:buChar char="•"/>
            </a:pPr>
            <a:r>
              <a:rPr lang="en-US" sz="2000">
                <a:latin typeface="Times New Roman" charset="0"/>
                <a:ea typeface="ＭＳ Ｐゴシック" charset="0"/>
              </a:rPr>
              <a:t>During the first few minutes the universe was hot and dense enough that it produced elements up to Li.</a:t>
            </a:r>
          </a:p>
          <a:p>
            <a:pPr marL="990600" lvl="1" indent="-533400" eaLnBrk="1" hangingPunct="1">
              <a:lnSpc>
                <a:spcPct val="90000"/>
              </a:lnSpc>
              <a:buFontTx/>
              <a:buChar char="•"/>
            </a:pPr>
            <a:r>
              <a:rPr lang="en-US" sz="2000">
                <a:latin typeface="Times New Roman" charset="0"/>
                <a:ea typeface="ＭＳ Ｐゴシック" charset="0"/>
              </a:rPr>
              <a:t>After that it was too cold. What does that mean?</a:t>
            </a:r>
          </a:p>
          <a:p>
            <a:pPr marL="990600" lvl="1" indent="-533400" eaLnBrk="1" hangingPunct="1">
              <a:lnSpc>
                <a:spcPct val="90000"/>
              </a:lnSpc>
              <a:buFontTx/>
              <a:buChar char="•"/>
            </a:pPr>
            <a:r>
              <a:rPr lang="en-US" sz="2000">
                <a:latin typeface="Times New Roman" charset="0"/>
                <a:ea typeface="ＭＳ Ｐゴシック" charset="0"/>
              </a:rPr>
              <a:t>The measured abundance ratio is a measure of baryonic mass density. What does it prove?</a:t>
            </a:r>
          </a:p>
          <a:p>
            <a:pPr marL="990600" lvl="1" indent="-533400" eaLnBrk="1" hangingPunct="1">
              <a:lnSpc>
                <a:spcPct val="90000"/>
              </a:lnSpc>
              <a:buFontTx/>
              <a:buChar char="•"/>
            </a:pPr>
            <a:r>
              <a:rPr lang="en-US" sz="2000">
                <a:latin typeface="Times New Roman" charset="0"/>
                <a:ea typeface="ＭＳ Ｐゴシック" charset="0"/>
              </a:rPr>
              <a:t>Where are all the other elements formed?</a:t>
            </a:r>
          </a:p>
          <a:p>
            <a:pPr marL="990600" lvl="1" indent="-533400" eaLnBrk="1" hangingPunct="1">
              <a:lnSpc>
                <a:spcPct val="90000"/>
              </a:lnSpc>
              <a:buFontTx/>
              <a:buChar char="•"/>
            </a:pPr>
            <a:endParaRPr lang="en-US" sz="2000">
              <a:latin typeface="Times New Roman"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p:txBody>
          <a:bodyPr/>
          <a:lstStyle/>
          <a:p>
            <a:pPr eaLnBrk="1" hangingPunct="1"/>
            <a:r>
              <a:rPr lang="en-US" sz="4800" b="1">
                <a:solidFill>
                  <a:srgbClr val="FF3300"/>
                </a:solidFill>
                <a:latin typeface="Times New Roman" charset="0"/>
                <a:ea typeface="ＭＳ Ｐゴシック" charset="0"/>
                <a:cs typeface="ＭＳ Ｐゴシック" charset="0"/>
              </a:rPr>
              <a:t>The End</a:t>
            </a:r>
            <a:endParaRPr lang="en-US" b="1">
              <a:solidFill>
                <a:srgbClr val="FF3300"/>
              </a:solidFill>
              <a:latin typeface="Times New Roman" charset="0"/>
              <a:ea typeface="ＭＳ Ｐゴシック" charset="0"/>
              <a:cs typeface="ＭＳ Ｐゴシック" charset="0"/>
            </a:endParaRPr>
          </a:p>
        </p:txBody>
      </p:sp>
      <p:sp>
        <p:nvSpPr>
          <p:cNvPr id="73731" name="Rectangle 3"/>
          <p:cNvSpPr>
            <a:spLocks noGrp="1" noChangeArrowheads="1"/>
          </p:cNvSpPr>
          <p:nvPr>
            <p:ph type="subTitle" idx="1"/>
          </p:nvPr>
        </p:nvSpPr>
        <p:spPr/>
        <p:txBody>
          <a:bodyPr/>
          <a:lstStyle/>
          <a:p>
            <a:pPr eaLnBrk="1" hangingPunct="1"/>
            <a:r>
              <a:rPr lang="en-US">
                <a:latin typeface="Times New Roman" charset="0"/>
                <a:ea typeface="ＭＳ Ｐゴシック" charset="0"/>
                <a:cs typeface="ＭＳ Ｐゴシック" charset="0"/>
              </a:rPr>
              <a:t>See you on Tuesday!</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4000" b="1">
                <a:solidFill>
                  <a:srgbClr val="FF3300"/>
                </a:solidFill>
                <a:latin typeface="Times New Roman" charset="0"/>
                <a:ea typeface="ＭＳ Ｐゴシック" charset="0"/>
                <a:cs typeface="ＭＳ Ｐゴシック" charset="0"/>
              </a:rPr>
              <a:t>Previously… on astro-2</a:t>
            </a:r>
          </a:p>
        </p:txBody>
      </p:sp>
      <p:sp>
        <p:nvSpPr>
          <p:cNvPr id="719875" name="Rectangle 3"/>
          <p:cNvSpPr>
            <a:spLocks noGrp="1" noChangeArrowheads="1"/>
          </p:cNvSpPr>
          <p:nvPr>
            <p:ph type="body" idx="1"/>
          </p:nvPr>
        </p:nvSpPr>
        <p:spPr/>
        <p:txBody>
          <a:bodyPr/>
          <a:lstStyle/>
          <a:p>
            <a:pPr marL="990600" lvl="1" indent="-533400" eaLnBrk="1" hangingPunct="1">
              <a:lnSpc>
                <a:spcPct val="90000"/>
              </a:lnSpc>
              <a:buFontTx/>
              <a:buChar char="•"/>
            </a:pPr>
            <a:r>
              <a:rPr lang="en-US" sz="1800">
                <a:latin typeface="Times New Roman" charset="0"/>
                <a:ea typeface="ＭＳ Ｐゴシック" charset="0"/>
              </a:rPr>
              <a:t>In the last twenty year the classic Big Bang model has evolved to include a period of inflation</a:t>
            </a:r>
          </a:p>
          <a:p>
            <a:pPr marL="990600" lvl="1" indent="-533400" eaLnBrk="1" hangingPunct="1">
              <a:lnSpc>
                <a:spcPct val="90000"/>
              </a:lnSpc>
              <a:buFontTx/>
              <a:buChar char="•"/>
            </a:pPr>
            <a:r>
              <a:rPr lang="en-US" sz="1800">
                <a:latin typeface="Times New Roman" charset="0"/>
                <a:ea typeface="ＭＳ Ｐゴシック" charset="0"/>
              </a:rPr>
              <a:t>During inflation, as a result of a phase transition of a field called inflaton, space expanded dramatically so that our entire horizon was once in causal connection</a:t>
            </a:r>
          </a:p>
          <a:p>
            <a:pPr marL="990600" lvl="1" indent="-533400" eaLnBrk="1" hangingPunct="1">
              <a:lnSpc>
                <a:spcPct val="90000"/>
              </a:lnSpc>
              <a:buFontTx/>
              <a:buChar char="•"/>
            </a:pPr>
            <a:r>
              <a:rPr lang="en-US" sz="1800">
                <a:latin typeface="Times New Roman" charset="0"/>
                <a:ea typeface="ＭＳ Ｐゴシック" charset="0"/>
              </a:rPr>
              <a:t>Did anything move faster than light? Is this violating some fundamental law of physics?</a:t>
            </a:r>
          </a:p>
          <a:p>
            <a:pPr marL="990600" lvl="1" indent="-533400" eaLnBrk="1" hangingPunct="1">
              <a:lnSpc>
                <a:spcPct val="90000"/>
              </a:lnSpc>
              <a:buFontTx/>
              <a:buChar char="•"/>
            </a:pPr>
            <a:r>
              <a:rPr lang="en-US" sz="1800">
                <a:latin typeface="Times New Roman" charset="0"/>
                <a:ea typeface="ＭＳ Ｐゴシック" charset="0"/>
              </a:rPr>
              <a:t>NO!</a:t>
            </a:r>
          </a:p>
          <a:p>
            <a:pPr marL="990600" lvl="1" indent="-533400" eaLnBrk="1" hangingPunct="1">
              <a:lnSpc>
                <a:spcPct val="90000"/>
              </a:lnSpc>
              <a:buFontTx/>
              <a:buChar char="•"/>
            </a:pPr>
            <a:r>
              <a:rPr lang="en-US" sz="1800">
                <a:latin typeface="Times New Roman" charset="0"/>
                <a:ea typeface="ＭＳ Ｐゴシック" charset="0"/>
              </a:rPr>
              <a:t>Inflation gives a </a:t>
            </a:r>
            <a:r>
              <a:rPr lang="ja-JP" altLang="en-US" sz="1800">
                <a:latin typeface="Times New Roman" charset="0"/>
                <a:ea typeface="ＭＳ Ｐゴシック" charset="0"/>
              </a:rPr>
              <a:t>“</a:t>
            </a:r>
            <a:r>
              <a:rPr lang="en-US" sz="1800">
                <a:latin typeface="Times New Roman" charset="0"/>
                <a:ea typeface="ＭＳ Ｐゴシック" charset="0"/>
              </a:rPr>
              <a:t>natural</a:t>
            </a:r>
            <a:r>
              <a:rPr lang="ja-JP" altLang="en-US" sz="1800">
                <a:latin typeface="Times New Roman" charset="0"/>
                <a:ea typeface="ＭＳ Ｐゴシック" charset="0"/>
              </a:rPr>
              <a:t>”</a:t>
            </a:r>
            <a:r>
              <a:rPr lang="en-US" sz="1800">
                <a:latin typeface="Times New Roman" charset="0"/>
                <a:ea typeface="ＭＳ Ｐゴシック" charset="0"/>
              </a:rPr>
              <a:t> explanation for fundamental questions such as the horizon problem</a:t>
            </a:r>
          </a:p>
          <a:p>
            <a:pPr marL="990600" lvl="1" indent="-533400" eaLnBrk="1" hangingPunct="1">
              <a:lnSpc>
                <a:spcPct val="90000"/>
              </a:lnSpc>
              <a:buFontTx/>
              <a:buChar char="•"/>
            </a:pPr>
            <a:r>
              <a:rPr lang="en-US" sz="1800">
                <a:latin typeface="Times New Roman" charset="0"/>
                <a:ea typeface="ＭＳ Ｐゴシック" charset="0"/>
              </a:rPr>
              <a:t>Inflation predicts that space is flat, in agreement with observations</a:t>
            </a:r>
          </a:p>
          <a:p>
            <a:pPr marL="990600" lvl="1" indent="-533400" eaLnBrk="1" hangingPunct="1">
              <a:lnSpc>
                <a:spcPct val="90000"/>
              </a:lnSpc>
              <a:buFontTx/>
              <a:buChar char="•"/>
            </a:pPr>
            <a:r>
              <a:rPr lang="en-US" sz="1800">
                <a:latin typeface="Times New Roman" charset="0"/>
                <a:ea typeface="ＭＳ Ｐゴシック" charset="0"/>
              </a:rPr>
              <a:t>Other observable properties (at least in theory!) of inflationary models are polarization of the CMB and fossil gravitational waves. See for more details, e.g.:</a:t>
            </a:r>
          </a:p>
          <a:p>
            <a:pPr marL="1371600" lvl="2" indent="-457200" eaLnBrk="1" hangingPunct="1">
              <a:lnSpc>
                <a:spcPct val="90000"/>
              </a:lnSpc>
              <a:buFontTx/>
              <a:buNone/>
            </a:pPr>
            <a:r>
              <a:rPr lang="en-US" sz="2000">
                <a:latin typeface="Times New Roman" charset="0"/>
                <a:ea typeface="ＭＳ Ｐゴシック" charset="0"/>
              </a:rPr>
              <a:t>http://background.uchicago.edu/~whu/polar/webversion/polar.html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98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98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98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98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987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987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9875">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98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87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4000" b="1">
                <a:solidFill>
                  <a:srgbClr val="FF3300"/>
                </a:solidFill>
                <a:latin typeface="Times New Roman" charset="0"/>
                <a:ea typeface="ＭＳ Ｐゴシック" charset="0"/>
                <a:cs typeface="ＭＳ Ｐゴシック" charset="0"/>
              </a:rPr>
              <a:t>Today.. On Astro-2. </a:t>
            </a:r>
          </a:p>
        </p:txBody>
      </p:sp>
      <p:sp>
        <p:nvSpPr>
          <p:cNvPr id="488451" name="Rectangle 3"/>
          <p:cNvSpPr>
            <a:spLocks noGrp="1" noChangeArrowheads="1"/>
          </p:cNvSpPr>
          <p:nvPr>
            <p:ph type="body" idx="1"/>
          </p:nvPr>
        </p:nvSpPr>
        <p:spPr/>
        <p:txBody>
          <a:bodyPr/>
          <a:lstStyle/>
          <a:p>
            <a:pPr marL="609600" indent="-609600" eaLnBrk="1" hangingPunct="1">
              <a:buFontTx/>
              <a:buAutoNum type="arabicPeriod"/>
            </a:pPr>
            <a:r>
              <a:rPr lang="en-US">
                <a:latin typeface="Times New Roman" charset="0"/>
                <a:ea typeface="ＭＳ Ｐゴシック" charset="0"/>
                <a:cs typeface="ＭＳ Ｐゴシック" charset="0"/>
              </a:rPr>
              <a:t>What</a:t>
            </a:r>
            <a:r>
              <a:rPr lang="ja-JP" altLang="en-US">
                <a:latin typeface="Times New Roman" charset="0"/>
                <a:ea typeface="ＭＳ Ｐゴシック" charset="0"/>
                <a:cs typeface="ＭＳ Ｐゴシック" charset="0"/>
              </a:rPr>
              <a:t>’</a:t>
            </a:r>
            <a:r>
              <a:rPr lang="en-US">
                <a:latin typeface="Times New Roman" charset="0"/>
                <a:ea typeface="ＭＳ Ｐゴシック" charset="0"/>
                <a:cs typeface="ＭＳ Ｐゴシック" charset="0"/>
              </a:rPr>
              <a:t>s the matter? </a:t>
            </a:r>
          </a:p>
          <a:p>
            <a:pPr marL="990600" lvl="1" indent="-533400" eaLnBrk="1" hangingPunct="1">
              <a:buFontTx/>
              <a:buAutoNum type="arabicPeriod"/>
            </a:pPr>
            <a:r>
              <a:rPr lang="en-US">
                <a:latin typeface="Times New Roman" charset="0"/>
                <a:ea typeface="ＭＳ Ｐゴシック" charset="0"/>
              </a:rPr>
              <a:t>Mass and energy conversion</a:t>
            </a:r>
          </a:p>
          <a:p>
            <a:pPr marL="990600" lvl="1" indent="-533400" eaLnBrk="1" hangingPunct="1">
              <a:buFontTx/>
              <a:buAutoNum type="arabicPeriod"/>
            </a:pPr>
            <a:r>
              <a:rPr lang="en-US">
                <a:latin typeface="Times New Roman" charset="0"/>
                <a:ea typeface="ＭＳ Ｐゴシック" charset="0"/>
              </a:rPr>
              <a:t>Heisenberg</a:t>
            </a:r>
            <a:r>
              <a:rPr lang="ja-JP" altLang="en-US">
                <a:latin typeface="Times New Roman" charset="0"/>
                <a:ea typeface="ＭＳ Ｐゴシック" charset="0"/>
              </a:rPr>
              <a:t>’</a:t>
            </a:r>
            <a:r>
              <a:rPr lang="en-US">
                <a:latin typeface="Times New Roman" charset="0"/>
                <a:ea typeface="ＭＳ Ｐゴシック" charset="0"/>
              </a:rPr>
              <a:t>s uncertainty principle </a:t>
            </a:r>
          </a:p>
          <a:p>
            <a:pPr marL="990600" lvl="1" indent="-533400" eaLnBrk="1" hangingPunct="1">
              <a:buFontTx/>
              <a:buAutoNum type="arabicPeriod"/>
            </a:pPr>
            <a:r>
              <a:rPr lang="en-US">
                <a:latin typeface="Times New Roman" charset="0"/>
                <a:ea typeface="ＭＳ Ｐゴシック" charset="0"/>
              </a:rPr>
              <a:t>Matter antimatter - Particle pair creation  </a:t>
            </a:r>
          </a:p>
          <a:p>
            <a:pPr marL="990600" lvl="1" indent="-533400" eaLnBrk="1" hangingPunct="1">
              <a:buFontTx/>
              <a:buAutoNum type="arabicPeriod"/>
            </a:pPr>
            <a:r>
              <a:rPr lang="en-US">
                <a:latin typeface="Times New Roman" charset="0"/>
                <a:ea typeface="ＭＳ Ｐゴシック" charset="0"/>
              </a:rPr>
              <a:t>Symmetry violation. Matter rules.</a:t>
            </a:r>
          </a:p>
          <a:p>
            <a:pPr marL="609600" indent="-609600" eaLnBrk="1" hangingPunct="1">
              <a:buFontTx/>
              <a:buAutoNum type="arabicPeriod"/>
            </a:pPr>
            <a:r>
              <a:rPr lang="en-US">
                <a:latin typeface="Times New Roman" charset="0"/>
                <a:ea typeface="ＭＳ Ｐゴシック" charset="0"/>
                <a:cs typeface="ＭＳ Ｐゴシック" charset="0"/>
              </a:rPr>
              <a:t>Big Bang nucleosynthesis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84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84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84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845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845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84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4000" b="1">
                <a:solidFill>
                  <a:srgbClr val="FF3300"/>
                </a:solidFill>
                <a:latin typeface="Times New Roman" charset="0"/>
                <a:ea typeface="ＭＳ Ｐゴシック" charset="0"/>
                <a:cs typeface="ＭＳ Ｐゴシック" charset="0"/>
              </a:rPr>
              <a:t>Mass and energy conversion</a:t>
            </a:r>
          </a:p>
        </p:txBody>
      </p:sp>
      <p:sp>
        <p:nvSpPr>
          <p:cNvPr id="803843" name="Rectangle 3"/>
          <p:cNvSpPr>
            <a:spLocks noGrp="1" noChangeArrowheads="1"/>
          </p:cNvSpPr>
          <p:nvPr>
            <p:ph type="body" sz="half" idx="1"/>
          </p:nvPr>
        </p:nvSpPr>
        <p:spPr>
          <a:xfrm>
            <a:off x="457200" y="1600200"/>
            <a:ext cx="3200400" cy="4525963"/>
          </a:xfrm>
        </p:spPr>
        <p:txBody>
          <a:bodyPr/>
          <a:lstStyle/>
          <a:p>
            <a:pPr marL="609600" indent="-609600" eaLnBrk="1" hangingPunct="1">
              <a:lnSpc>
                <a:spcPct val="80000"/>
              </a:lnSpc>
            </a:pPr>
            <a:r>
              <a:rPr lang="en-US" sz="1800">
                <a:latin typeface="Times New Roman" charset="0"/>
                <a:ea typeface="ＭＳ Ｐゴシック" charset="0"/>
                <a:cs typeface="ＭＳ Ｐゴシック" charset="0"/>
              </a:rPr>
              <a:t>What does E=mc</a:t>
            </a:r>
            <a:r>
              <a:rPr lang="en-US" sz="1800" baseline="30000">
                <a:latin typeface="Times New Roman" charset="0"/>
                <a:ea typeface="ＭＳ Ｐゴシック" charset="0"/>
                <a:cs typeface="ＭＳ Ｐゴシック" charset="0"/>
              </a:rPr>
              <a:t>2</a:t>
            </a:r>
            <a:r>
              <a:rPr lang="en-US" sz="1800">
                <a:latin typeface="Times New Roman" charset="0"/>
                <a:ea typeface="ＭＳ Ｐゴシック" charset="0"/>
                <a:cs typeface="ＭＳ Ｐゴシック" charset="0"/>
              </a:rPr>
              <a:t> mean?</a:t>
            </a:r>
          </a:p>
          <a:p>
            <a:pPr marL="609600" indent="-609600" eaLnBrk="1" hangingPunct="1">
              <a:lnSpc>
                <a:spcPct val="80000"/>
              </a:lnSpc>
            </a:pPr>
            <a:r>
              <a:rPr lang="en-US" sz="1800">
                <a:latin typeface="Times New Roman" charset="0"/>
                <a:ea typeface="ＭＳ Ｐゴシック" charset="0"/>
                <a:cs typeface="ＭＳ Ｐゴシック" charset="0"/>
              </a:rPr>
              <a:t>Energy and mass are the same thing.</a:t>
            </a:r>
          </a:p>
          <a:p>
            <a:pPr marL="609600" indent="-609600" eaLnBrk="1" hangingPunct="1">
              <a:lnSpc>
                <a:spcPct val="80000"/>
              </a:lnSpc>
            </a:pPr>
            <a:r>
              <a:rPr lang="en-US" sz="1800">
                <a:latin typeface="Times New Roman" charset="0"/>
                <a:ea typeface="ＭＳ Ｐゴシック" charset="0"/>
                <a:cs typeface="ＭＳ Ｐゴシック" charset="0"/>
              </a:rPr>
              <a:t>If you take two particles, you accelerate them to amazing energies and throw them against each other you create articles with rest mass much larger than that of the initial particles. This is observed in particle accelerators</a:t>
            </a:r>
          </a:p>
          <a:p>
            <a:pPr marL="609600" indent="-609600" eaLnBrk="1" hangingPunct="1">
              <a:lnSpc>
                <a:spcPct val="80000"/>
              </a:lnSpc>
            </a:pPr>
            <a:r>
              <a:rPr lang="en-US" sz="1800">
                <a:latin typeface="Times New Roman" charset="0"/>
                <a:ea typeface="ＭＳ Ｐゴシック" charset="0"/>
                <a:cs typeface="Times New Roman" charset="0"/>
              </a:rPr>
              <a:t>You</a:t>
            </a:r>
            <a:r>
              <a:rPr lang="ja-JP" altLang="en-US" sz="1800">
                <a:latin typeface="Times New Roman" charset="0"/>
                <a:ea typeface="ＭＳ Ｐゴシック" charset="0"/>
                <a:cs typeface="Times New Roman" charset="0"/>
              </a:rPr>
              <a:t>’</a:t>
            </a:r>
            <a:r>
              <a:rPr lang="en-US" sz="1800">
                <a:latin typeface="Times New Roman" charset="0"/>
                <a:ea typeface="ＭＳ Ｐゴシック" charset="0"/>
                <a:cs typeface="Times New Roman" charset="0"/>
              </a:rPr>
              <a:t>ve converted kinetic energy into mass.</a:t>
            </a:r>
          </a:p>
          <a:p>
            <a:pPr marL="609600" indent="-609600" eaLnBrk="1" hangingPunct="1">
              <a:lnSpc>
                <a:spcPct val="80000"/>
              </a:lnSpc>
            </a:pPr>
            <a:r>
              <a:rPr lang="en-US" sz="1800">
                <a:latin typeface="Times New Roman" charset="0"/>
                <a:ea typeface="ＭＳ Ｐゴシック" charset="0"/>
                <a:cs typeface="Times New Roman" charset="0"/>
              </a:rPr>
              <a:t>A nuclear bomb (or the sun) do the inverse process</a:t>
            </a:r>
            <a:endParaRPr lang="el-GR" sz="1800">
              <a:latin typeface="Times New Roman" charset="0"/>
              <a:ea typeface="ＭＳ Ｐゴシック" charset="0"/>
              <a:cs typeface="Times New Roman" charset="0"/>
            </a:endParaRPr>
          </a:p>
        </p:txBody>
      </p:sp>
      <p:pic>
        <p:nvPicPr>
          <p:cNvPr id="26628" name="Picture 7" descr="fruit"/>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91000" y="1828800"/>
            <a:ext cx="4103688" cy="3875088"/>
          </a:xfr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3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38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38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38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038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84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4000" b="1">
                <a:solidFill>
                  <a:srgbClr val="FF3300"/>
                </a:solidFill>
                <a:latin typeface="Times New Roman" charset="0"/>
                <a:ea typeface="ＭＳ Ｐゴシック" charset="0"/>
                <a:cs typeface="ＭＳ Ｐゴシック" charset="0"/>
              </a:rPr>
              <a:t>Pair creation and annhilation</a:t>
            </a:r>
          </a:p>
        </p:txBody>
      </p:sp>
      <p:sp>
        <p:nvSpPr>
          <p:cNvPr id="805891" name="Rectangle 3"/>
          <p:cNvSpPr>
            <a:spLocks noGrp="1" noChangeArrowheads="1"/>
          </p:cNvSpPr>
          <p:nvPr>
            <p:ph type="body" sz="half" idx="1"/>
          </p:nvPr>
        </p:nvSpPr>
        <p:spPr>
          <a:xfrm>
            <a:off x="381000" y="5105400"/>
            <a:ext cx="8305800" cy="1371600"/>
          </a:xfrm>
        </p:spPr>
        <p:txBody>
          <a:bodyPr/>
          <a:lstStyle/>
          <a:p>
            <a:pPr marL="609600" indent="-609600" eaLnBrk="1" hangingPunct="1">
              <a:lnSpc>
                <a:spcPct val="80000"/>
              </a:lnSpc>
            </a:pPr>
            <a:r>
              <a:rPr lang="en-US" sz="2000">
                <a:latin typeface="Times New Roman" charset="0"/>
                <a:ea typeface="ＭＳ Ｐゴシック" charset="0"/>
                <a:cs typeface="ＭＳ Ｐゴシック" charset="0"/>
              </a:rPr>
              <a:t>When converting energy to mass certain properties (e.g. electric charge) have to be preserved</a:t>
            </a:r>
          </a:p>
          <a:p>
            <a:pPr marL="609600" indent="-609600" eaLnBrk="1" hangingPunct="1">
              <a:lnSpc>
                <a:spcPct val="80000"/>
              </a:lnSpc>
            </a:pPr>
            <a:r>
              <a:rPr lang="en-US" sz="2000">
                <a:latin typeface="Times New Roman" charset="0"/>
                <a:ea typeface="ＭＳ Ｐゴシック" charset="0"/>
                <a:cs typeface="ＭＳ Ｐゴシック" charset="0"/>
              </a:rPr>
              <a:t>For each particle there is an antiparticle with the same mass and opposite charge</a:t>
            </a:r>
            <a:endParaRPr lang="el-GR" sz="2000">
              <a:latin typeface="Times New Roman" charset="0"/>
              <a:ea typeface="ＭＳ Ｐゴシック" charset="0"/>
              <a:cs typeface="Times New Roman" charset="0"/>
            </a:endParaRPr>
          </a:p>
        </p:txBody>
      </p:sp>
      <p:pic>
        <p:nvPicPr>
          <p:cNvPr id="28676" name="Picture 4" descr="figure-29-07"/>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371600" y="1524000"/>
            <a:ext cx="6400800" cy="3260725"/>
          </a:xfr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5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58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89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4000" b="1">
                <a:solidFill>
                  <a:srgbClr val="FF3300"/>
                </a:solidFill>
                <a:latin typeface="Times New Roman" charset="0"/>
                <a:ea typeface="ＭＳ Ｐゴシック" charset="0"/>
                <a:cs typeface="ＭＳ Ｐゴシック" charset="0"/>
              </a:rPr>
              <a:t>Pair creation</a:t>
            </a:r>
          </a:p>
        </p:txBody>
      </p:sp>
      <p:pic>
        <p:nvPicPr>
          <p:cNvPr id="30723" name="Picture 8" descr="mupai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1447800"/>
            <a:ext cx="7620000" cy="4321175"/>
          </a:xfrm>
          <a:noFill/>
        </p:spPr>
      </p:pic>
      <p:sp>
        <p:nvSpPr>
          <p:cNvPr id="30724" name="Text Box 9"/>
          <p:cNvSpPr txBox="1">
            <a:spLocks noChangeArrowheads="1"/>
          </p:cNvSpPr>
          <p:nvPr/>
        </p:nvSpPr>
        <p:spPr bwMode="auto">
          <a:xfrm>
            <a:off x="136525" y="5984875"/>
            <a:ext cx="8855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Through series of these processes you can also change the type of particles, as long as conservation laws are not violated</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4000" b="1">
                <a:solidFill>
                  <a:srgbClr val="FF3300"/>
                </a:solidFill>
                <a:latin typeface="Times New Roman" charset="0"/>
                <a:ea typeface="ＭＳ Ｐゴシック" charset="0"/>
                <a:cs typeface="ＭＳ Ｐゴシック" charset="0"/>
              </a:rPr>
              <a:t>Heisenberg</a:t>
            </a:r>
            <a:r>
              <a:rPr lang="ja-JP" altLang="en-US" sz="4000" b="1">
                <a:solidFill>
                  <a:srgbClr val="FF3300"/>
                </a:solidFill>
                <a:latin typeface="Times New Roman" charset="0"/>
                <a:ea typeface="ＭＳ Ｐゴシック" charset="0"/>
                <a:cs typeface="ＭＳ Ｐゴシック" charset="0"/>
              </a:rPr>
              <a:t>’</a:t>
            </a:r>
            <a:r>
              <a:rPr lang="en-US" sz="4000" b="1">
                <a:solidFill>
                  <a:srgbClr val="FF3300"/>
                </a:solidFill>
                <a:latin typeface="Times New Roman" charset="0"/>
                <a:ea typeface="ＭＳ Ｐゴシック" charset="0"/>
                <a:cs typeface="ＭＳ Ｐゴシック" charset="0"/>
              </a:rPr>
              <a:t>s uncertainty principle</a:t>
            </a:r>
          </a:p>
        </p:txBody>
      </p:sp>
      <p:sp>
        <p:nvSpPr>
          <p:cNvPr id="678915" name="Rectangle 3"/>
          <p:cNvSpPr>
            <a:spLocks noGrp="1" noChangeArrowheads="1"/>
          </p:cNvSpPr>
          <p:nvPr>
            <p:ph type="body" sz="half" idx="1"/>
          </p:nvPr>
        </p:nvSpPr>
        <p:spPr>
          <a:xfrm>
            <a:off x="457200" y="1600200"/>
            <a:ext cx="3200400" cy="4525963"/>
          </a:xfrm>
        </p:spPr>
        <p:txBody>
          <a:bodyPr/>
          <a:lstStyle/>
          <a:p>
            <a:pPr marL="609600" indent="-609600" eaLnBrk="1" hangingPunct="1">
              <a:lnSpc>
                <a:spcPct val="90000"/>
              </a:lnSpc>
            </a:pPr>
            <a:r>
              <a:rPr lang="en-US" sz="2000">
                <a:latin typeface="Times New Roman" charset="0"/>
                <a:ea typeface="ＭＳ Ｐゴシック" charset="0"/>
                <a:cs typeface="ＭＳ Ｐゴシック" charset="0"/>
              </a:rPr>
              <a:t>What does it mean?</a:t>
            </a:r>
          </a:p>
          <a:p>
            <a:pPr marL="609600" indent="-609600" eaLnBrk="1" hangingPunct="1">
              <a:lnSpc>
                <a:spcPct val="90000"/>
              </a:lnSpc>
            </a:pPr>
            <a:r>
              <a:rPr lang="en-US" sz="2000">
                <a:latin typeface="Times New Roman" charset="0"/>
                <a:ea typeface="ＭＳ Ｐゴシック" charset="0"/>
                <a:cs typeface="ＭＳ Ｐゴシック" charset="0"/>
              </a:rPr>
              <a:t>It does not mean that science is not precise or cannot decide</a:t>
            </a:r>
          </a:p>
          <a:p>
            <a:pPr marL="609600" indent="-609600" eaLnBrk="1" hangingPunct="1">
              <a:lnSpc>
                <a:spcPct val="90000"/>
              </a:lnSpc>
            </a:pPr>
            <a:r>
              <a:rPr lang="en-US" sz="2000">
                <a:latin typeface="Times New Roman" charset="0"/>
                <a:ea typeface="ＭＳ Ｐゴシック" charset="0"/>
                <a:cs typeface="ＭＳ Ｐゴシック" charset="0"/>
              </a:rPr>
              <a:t>It just means that some quantities cannot be determined simultaneously with infinite precision.</a:t>
            </a:r>
          </a:p>
          <a:p>
            <a:pPr marL="609600" indent="-609600" eaLnBrk="1" hangingPunct="1">
              <a:lnSpc>
                <a:spcPct val="90000"/>
              </a:lnSpc>
            </a:pPr>
            <a:r>
              <a:rPr lang="en-US" sz="2000">
                <a:latin typeface="Times New Roman" charset="0"/>
                <a:ea typeface="ＭＳ Ｐゴシック" charset="0"/>
                <a:cs typeface="ＭＳ Ｐゴシック" charset="0"/>
              </a:rPr>
              <a:t>For example the uncertainty on position and momentum (~speed) is larger than</a:t>
            </a:r>
          </a:p>
          <a:p>
            <a:pPr marL="609600" indent="-609600" eaLnBrk="1" hangingPunct="1">
              <a:lnSpc>
                <a:spcPct val="90000"/>
              </a:lnSpc>
            </a:pPr>
            <a:r>
              <a:rPr lang="el-GR" sz="2000">
                <a:latin typeface="Times New Roman" charset="0"/>
                <a:ea typeface="ＭＳ Ｐゴシック" charset="0"/>
                <a:cs typeface="Times New Roman" charset="0"/>
              </a:rPr>
              <a:t>Δ</a:t>
            </a:r>
            <a:r>
              <a:rPr lang="en-US" sz="2000">
                <a:latin typeface="Times New Roman" charset="0"/>
                <a:ea typeface="ＭＳ Ｐゴシック" charset="0"/>
                <a:cs typeface="Times New Roman" charset="0"/>
              </a:rPr>
              <a:t>x</a:t>
            </a:r>
            <a:r>
              <a:rPr lang="el-GR" sz="2000">
                <a:latin typeface="Times New Roman" charset="0"/>
                <a:ea typeface="ＭＳ Ｐゴシック" charset="0"/>
                <a:cs typeface="Times New Roman" charset="0"/>
              </a:rPr>
              <a:t>Δ</a:t>
            </a:r>
            <a:r>
              <a:rPr lang="en-US" sz="2000">
                <a:latin typeface="Times New Roman" charset="0"/>
                <a:ea typeface="ＭＳ Ｐゴシック" charset="0"/>
                <a:cs typeface="Times New Roman" charset="0"/>
              </a:rPr>
              <a:t>p</a:t>
            </a:r>
            <a:r>
              <a:rPr lang="en-US" sz="2000">
                <a:latin typeface="Times New Roman" charset="0"/>
                <a:ea typeface="ＭＳ Ｐゴシック" charset="0"/>
                <a:cs typeface="ＭＳ Ｐゴシック" charset="0"/>
              </a:rPr>
              <a:t>=h/2</a:t>
            </a:r>
            <a:r>
              <a:rPr lang="el-GR" sz="2000">
                <a:latin typeface="Times New Roman" charset="0"/>
                <a:ea typeface="ＭＳ Ｐゴシック" charset="0"/>
                <a:cs typeface="Times New Roman" charset="0"/>
              </a:rPr>
              <a:t>π</a:t>
            </a:r>
          </a:p>
        </p:txBody>
      </p:sp>
      <p:pic>
        <p:nvPicPr>
          <p:cNvPr id="32772" name="Picture 16" descr="cartoon"/>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86200" y="1524000"/>
            <a:ext cx="4524375" cy="4503738"/>
          </a:xfr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89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89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89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4000" b="1">
                <a:solidFill>
                  <a:srgbClr val="FF3300"/>
                </a:solidFill>
                <a:latin typeface="Times New Roman" charset="0"/>
                <a:ea typeface="ＭＳ Ｐゴシック" charset="0"/>
                <a:cs typeface="ＭＳ Ｐゴシック" charset="0"/>
              </a:rPr>
              <a:t>Heisenberg</a:t>
            </a:r>
            <a:r>
              <a:rPr lang="ja-JP" altLang="en-US" sz="4000" b="1">
                <a:solidFill>
                  <a:srgbClr val="FF3300"/>
                </a:solidFill>
                <a:latin typeface="Times New Roman" charset="0"/>
                <a:ea typeface="ＭＳ Ｐゴシック" charset="0"/>
                <a:cs typeface="ＭＳ Ｐゴシック" charset="0"/>
              </a:rPr>
              <a:t>’</a:t>
            </a:r>
            <a:r>
              <a:rPr lang="en-US" sz="4000" b="1">
                <a:solidFill>
                  <a:srgbClr val="FF3300"/>
                </a:solidFill>
                <a:latin typeface="Times New Roman" charset="0"/>
                <a:ea typeface="ＭＳ Ｐゴシック" charset="0"/>
                <a:cs typeface="ＭＳ Ｐゴシック" charset="0"/>
              </a:rPr>
              <a:t>s uncertainty principle</a:t>
            </a:r>
          </a:p>
        </p:txBody>
      </p:sp>
      <p:sp>
        <p:nvSpPr>
          <p:cNvPr id="802819" name="Rectangle 3"/>
          <p:cNvSpPr>
            <a:spLocks noGrp="1" noChangeArrowheads="1"/>
          </p:cNvSpPr>
          <p:nvPr>
            <p:ph type="body" sz="half" idx="1"/>
          </p:nvPr>
        </p:nvSpPr>
        <p:spPr>
          <a:xfrm>
            <a:off x="457200" y="1600200"/>
            <a:ext cx="3200400" cy="4525963"/>
          </a:xfrm>
        </p:spPr>
        <p:txBody>
          <a:bodyPr/>
          <a:lstStyle/>
          <a:p>
            <a:pPr marL="609600" indent="-609600" eaLnBrk="1" hangingPunct="1">
              <a:lnSpc>
                <a:spcPct val="90000"/>
              </a:lnSpc>
            </a:pPr>
            <a:r>
              <a:rPr lang="en-US" sz="2800">
                <a:latin typeface="Times New Roman" charset="0"/>
                <a:ea typeface="ＭＳ Ｐゴシック" charset="0"/>
                <a:cs typeface="ＭＳ Ｐゴシック" charset="0"/>
              </a:rPr>
              <a:t>Similarly for Energy and Time</a:t>
            </a:r>
          </a:p>
          <a:p>
            <a:pPr marL="609600" indent="-609600" eaLnBrk="1" hangingPunct="1">
              <a:lnSpc>
                <a:spcPct val="90000"/>
              </a:lnSpc>
            </a:pPr>
            <a:r>
              <a:rPr lang="el-GR" sz="2800">
                <a:latin typeface="Times New Roman" charset="0"/>
                <a:ea typeface="ＭＳ Ｐゴシック" charset="0"/>
                <a:cs typeface="Times New Roman" charset="0"/>
              </a:rPr>
              <a:t>Δ</a:t>
            </a:r>
            <a:r>
              <a:rPr lang="en-US" sz="2800">
                <a:latin typeface="Times New Roman" charset="0"/>
                <a:ea typeface="ＭＳ Ｐゴシック" charset="0"/>
                <a:cs typeface="Times New Roman" charset="0"/>
              </a:rPr>
              <a:t>E</a:t>
            </a:r>
            <a:r>
              <a:rPr lang="el-GR" sz="2800">
                <a:latin typeface="Times New Roman" charset="0"/>
                <a:ea typeface="ＭＳ Ｐゴシック" charset="0"/>
                <a:cs typeface="Times New Roman" charset="0"/>
              </a:rPr>
              <a:t>Δ</a:t>
            </a:r>
            <a:r>
              <a:rPr lang="en-US" sz="2800">
                <a:latin typeface="Times New Roman" charset="0"/>
                <a:ea typeface="ＭＳ Ｐゴシック" charset="0"/>
                <a:cs typeface="Times New Roman" charset="0"/>
              </a:rPr>
              <a:t>t</a:t>
            </a:r>
            <a:r>
              <a:rPr lang="en-US" sz="2800">
                <a:latin typeface="Times New Roman" charset="0"/>
                <a:ea typeface="ＭＳ Ｐゴシック" charset="0"/>
                <a:cs typeface="ＭＳ Ｐゴシック" charset="0"/>
              </a:rPr>
              <a:t>=h/2</a:t>
            </a:r>
            <a:r>
              <a:rPr lang="el-GR" sz="2800">
                <a:latin typeface="Times New Roman" charset="0"/>
                <a:ea typeface="ＭＳ Ｐゴシック" charset="0"/>
                <a:cs typeface="Times New Roman" charset="0"/>
              </a:rPr>
              <a:t>π</a:t>
            </a:r>
            <a:endParaRPr lang="en-US" sz="2800">
              <a:latin typeface="Times New Roman" charset="0"/>
              <a:ea typeface="ＭＳ Ｐゴシック" charset="0"/>
              <a:cs typeface="Times New Roman" charset="0"/>
            </a:endParaRPr>
          </a:p>
          <a:p>
            <a:pPr marL="609600" indent="-609600" eaLnBrk="1" hangingPunct="1">
              <a:lnSpc>
                <a:spcPct val="90000"/>
              </a:lnSpc>
            </a:pPr>
            <a:r>
              <a:rPr lang="en-US" sz="2800">
                <a:latin typeface="Times New Roman" charset="0"/>
                <a:ea typeface="ＭＳ Ｐゴシック" charset="0"/>
                <a:cs typeface="Times New Roman" charset="0"/>
              </a:rPr>
              <a:t>Which means that for a very small amount of time you are allowed to </a:t>
            </a:r>
            <a:r>
              <a:rPr lang="ja-JP" altLang="en-US" sz="2800">
                <a:latin typeface="Times New Roman" charset="0"/>
                <a:ea typeface="ＭＳ Ｐゴシック" charset="0"/>
                <a:cs typeface="Times New Roman" charset="0"/>
              </a:rPr>
              <a:t>“</a:t>
            </a:r>
            <a:r>
              <a:rPr lang="en-US" sz="2800">
                <a:latin typeface="Times New Roman" charset="0"/>
                <a:ea typeface="ＭＳ Ｐゴシック" charset="0"/>
                <a:cs typeface="Times New Roman" charset="0"/>
              </a:rPr>
              <a:t>violate</a:t>
            </a:r>
            <a:r>
              <a:rPr lang="ja-JP" altLang="en-US" sz="2800">
                <a:latin typeface="Times New Roman" charset="0"/>
                <a:ea typeface="ＭＳ Ｐゴシック" charset="0"/>
                <a:cs typeface="Times New Roman" charset="0"/>
              </a:rPr>
              <a:t>”</a:t>
            </a:r>
            <a:r>
              <a:rPr lang="en-US" sz="2800">
                <a:latin typeface="Times New Roman" charset="0"/>
                <a:ea typeface="ＭＳ Ｐゴシック" charset="0"/>
                <a:cs typeface="Times New Roman" charset="0"/>
              </a:rPr>
              <a:t> energy conservation</a:t>
            </a:r>
            <a:endParaRPr lang="el-GR" sz="2800">
              <a:latin typeface="Times New Roman" charset="0"/>
              <a:ea typeface="ＭＳ Ｐゴシック" charset="0"/>
              <a:cs typeface="Times New Roman" charset="0"/>
            </a:endParaRPr>
          </a:p>
          <a:p>
            <a:pPr marL="609600" indent="-609600" eaLnBrk="1" hangingPunct="1">
              <a:lnSpc>
                <a:spcPct val="90000"/>
              </a:lnSpc>
            </a:pPr>
            <a:endParaRPr lang="en-US" sz="2800">
              <a:latin typeface="Times New Roman" charset="0"/>
              <a:ea typeface="ＭＳ Ｐゴシック" charset="0"/>
              <a:cs typeface="ＭＳ Ｐゴシック" charset="0"/>
            </a:endParaRPr>
          </a:p>
          <a:p>
            <a:pPr marL="609600" indent="-609600" eaLnBrk="1" hangingPunct="1">
              <a:lnSpc>
                <a:spcPct val="90000"/>
              </a:lnSpc>
            </a:pPr>
            <a:endParaRPr lang="el-GR" sz="2800">
              <a:latin typeface="Times New Roman" charset="0"/>
              <a:ea typeface="ＭＳ Ｐゴシック" charset="0"/>
              <a:cs typeface="Times New Roman" charset="0"/>
            </a:endParaRPr>
          </a:p>
        </p:txBody>
      </p:sp>
      <p:pic>
        <p:nvPicPr>
          <p:cNvPr id="34820" name="Picture 4" descr="cartoon"/>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86200" y="1524000"/>
            <a:ext cx="4524375" cy="4503738"/>
          </a:xfr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2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28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28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2819"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15442</TotalTime>
  <Words>1481</Words>
  <Application>Microsoft Macintosh PowerPoint</Application>
  <PresentationFormat>On-screen Show (4:3)</PresentationFormat>
  <Paragraphs>154</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Times New Roman</vt:lpstr>
      <vt:lpstr>ＭＳ Ｐゴシック</vt:lpstr>
      <vt:lpstr>Arial</vt:lpstr>
      <vt:lpstr>Default Design</vt:lpstr>
      <vt:lpstr>Astro-2: History of the Universe</vt:lpstr>
      <vt:lpstr>Previously… on astro-2</vt:lpstr>
      <vt:lpstr>Previously… on astro-2</vt:lpstr>
      <vt:lpstr>Today.. On Astro-2. </vt:lpstr>
      <vt:lpstr>Mass and energy conversion</vt:lpstr>
      <vt:lpstr>Pair creation and annhilation</vt:lpstr>
      <vt:lpstr>Pair creation</vt:lpstr>
      <vt:lpstr>Heisenberg’s uncertainty principle</vt:lpstr>
      <vt:lpstr>Heisenberg’s uncertainty principle</vt:lpstr>
      <vt:lpstr>Heisenberg’s uncertainty principle</vt:lpstr>
      <vt:lpstr>Heisenberg’s principle  and virtual pairs</vt:lpstr>
      <vt:lpstr>Virtual pairs during inflation</vt:lpstr>
      <vt:lpstr>A primordial high energy soup…</vt:lpstr>
      <vt:lpstr>The soup cools down…</vt:lpstr>
      <vt:lpstr>And we have a problem!</vt:lpstr>
      <vt:lpstr>Grand Unified theories save us!</vt:lpstr>
      <vt:lpstr>Observational and experimental evidence</vt:lpstr>
      <vt:lpstr>What’s the matter. Summary.</vt:lpstr>
      <vt:lpstr>Primordial nucleosynthesis</vt:lpstr>
      <vt:lpstr>Primordial nucleosynthesis</vt:lpstr>
      <vt:lpstr>Primordial nucleosynthesis</vt:lpstr>
      <vt:lpstr>Primordial nucleosynthesis</vt:lpstr>
      <vt:lpstr>Primordial nucleosynthesis</vt:lpstr>
      <vt:lpstr>Primordial nucleosynthesis</vt:lpstr>
      <vt:lpstr>Primordial nucleosynthesis</vt:lpstr>
      <vt:lpstr>What about the other elements?</vt:lpstr>
      <vt:lpstr>Nucleosynthesis. Summary</vt:lpstr>
      <vt:lpstr>The End</vt:lpstr>
    </vt:vector>
  </TitlesOfParts>
  <Company>california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for perspective graduate students 2006</dc:title>
  <dc:creator>Tommaso Lorenzo Treu</dc:creator>
  <cp:lastModifiedBy>Tommaso Treu</cp:lastModifiedBy>
  <cp:revision>605</cp:revision>
  <cp:lastPrinted>2011-05-19T20:49:32Z</cp:lastPrinted>
  <dcterms:created xsi:type="dcterms:W3CDTF">2011-05-19T20:40:50Z</dcterms:created>
  <dcterms:modified xsi:type="dcterms:W3CDTF">2013-05-20T15:52:11Z</dcterms:modified>
</cp:coreProperties>
</file>