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482" r:id="rId2"/>
    <p:sldId id="521" r:id="rId3"/>
    <p:sldId id="522" r:id="rId4"/>
    <p:sldId id="523" r:id="rId5"/>
    <p:sldId id="536" r:id="rId6"/>
    <p:sldId id="484" r:id="rId7"/>
    <p:sldId id="524" r:id="rId8"/>
    <p:sldId id="525" r:id="rId9"/>
    <p:sldId id="502" r:id="rId10"/>
    <p:sldId id="503" r:id="rId11"/>
    <p:sldId id="504" r:id="rId12"/>
    <p:sldId id="505" r:id="rId13"/>
    <p:sldId id="526" r:id="rId14"/>
    <p:sldId id="506" r:id="rId15"/>
    <p:sldId id="507" r:id="rId16"/>
    <p:sldId id="509" r:id="rId17"/>
    <p:sldId id="535" r:id="rId18"/>
    <p:sldId id="527" r:id="rId19"/>
    <p:sldId id="508" r:id="rId20"/>
    <p:sldId id="510" r:id="rId21"/>
    <p:sldId id="528" r:id="rId22"/>
    <p:sldId id="511" r:id="rId23"/>
    <p:sldId id="512" r:id="rId24"/>
    <p:sldId id="529" r:id="rId25"/>
    <p:sldId id="530" r:id="rId26"/>
    <p:sldId id="513" r:id="rId27"/>
    <p:sldId id="516" r:id="rId28"/>
    <p:sldId id="531" r:id="rId29"/>
    <p:sldId id="532" r:id="rId30"/>
    <p:sldId id="514" r:id="rId31"/>
    <p:sldId id="533" r:id="rId32"/>
    <p:sldId id="515" r:id="rId33"/>
    <p:sldId id="517" r:id="rId34"/>
    <p:sldId id="518" r:id="rId35"/>
    <p:sldId id="519" r:id="rId36"/>
    <p:sldId id="534" r:id="rId37"/>
    <p:sldId id="501" r:id="rId38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0CC00"/>
    <a:srgbClr val="FF0066"/>
    <a:srgbClr val="00FFCC"/>
    <a:srgbClr val="0033CC"/>
    <a:srgbClr val="FF33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5.xml"/><Relationship Id="rId4" Type="http://schemas.openxmlformats.org/officeDocument/2006/relationships/slide" Target="slides/slide19.xml"/><Relationship Id="rId5" Type="http://schemas.openxmlformats.org/officeDocument/2006/relationships/slide" Target="slides/slide20.xml"/><Relationship Id="rId6" Type="http://schemas.openxmlformats.org/officeDocument/2006/relationships/slide" Target="slides/slide23.xml"/><Relationship Id="rId7" Type="http://schemas.openxmlformats.org/officeDocument/2006/relationships/slide" Target="slides/slide35.xml"/><Relationship Id="rId8" Type="http://schemas.openxmlformats.org/officeDocument/2006/relationships/slide" Target="slides/slide36.xml"/><Relationship Id="rId9" Type="http://schemas.openxmlformats.org/officeDocument/2006/relationships/slide" Target="slides/slide37.xml"/><Relationship Id="rId1" Type="http://schemas.openxmlformats.org/officeDocument/2006/relationships/slide" Target="slides/slide11.xml"/><Relationship Id="rId2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05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5F4EE8-8EBA-184A-AE40-47F6C3CC6F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105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F1874B1-5DD6-5043-B27A-FCCA1CD6BA8D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76882D6-6DCC-4B48-B23E-3F52CE26C30A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89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8476A15-CEEA-7C4E-A5E5-B90BEADB0E2A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409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E1F0F64-37E2-364A-8D0C-D2E23CB981D0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6F2849-96A9-2846-9DC3-D82C6525AE28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450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01C8E4B-C656-0F4B-BE52-2EA861DD997C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51C3C45-13CC-EA49-A2AC-7A8026A092CC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C6A9E17-42CB-3748-9465-41D78658D144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7D2597D-CB0B-4E4B-9207-34200DA61142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993A4B5-8FF0-6740-B29D-C52CDA748321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AC3EA00-2B65-A241-B571-F889F207DED2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18129A5-E7B0-2D4E-836B-C0BAED2FC5F9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15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CE48A01-0483-844D-A8F9-C2A48C53CF48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69E25BA-BF36-9145-BD35-424EB0205747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FA5F46E-0CC5-4944-83C0-0CC43BB378EE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5F2B79A-8B28-DA46-813D-0855A57136DB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B1E0AF2-6CC2-4143-9429-8B4ACB0956CC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137F6EA-009B-BF4F-81DC-0756E53E17EE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52EF8E3-4FB0-984E-BA48-73A9B1F35E3A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C3812DF-BD33-4A4E-96CA-C80E65C191E1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9289E42-4C80-224D-8BBD-3CBB9864E43B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DE0EDD1-D833-884C-BC47-CC8D72CCA7AA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7DEB28F-4D72-B949-BB2B-B4EEE8F65365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35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8E53794-4444-494D-BAAC-602C33B4B261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3DB5B18-9042-8A42-9C31-F9C22FEA60DF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4A16A85-0F48-5B49-A98A-4155D61789F8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4CDE3C9-C2BA-E643-89A2-082CC07BF007}" type="slidenum">
              <a:rPr lang="en-US" sz="1200"/>
              <a:pPr eaLnBrk="1" hangingPunct="1"/>
              <a:t>34</a:t>
            </a:fld>
            <a:endParaRPr 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24AF9C2-518E-5742-B369-D15A66841675}" type="slidenum">
              <a:rPr lang="en-US" sz="1200"/>
              <a:pPr eaLnBrk="1" hangingPunct="1"/>
              <a:t>35</a:t>
            </a:fld>
            <a:endParaRPr 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18D61D1-FAA7-4E4D-A44C-FE955A890FC0}" type="slidenum">
              <a:rPr lang="en-US" sz="1200"/>
              <a:pPr eaLnBrk="1" hangingPunct="1"/>
              <a:t>36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63E15D1-CA54-4342-B9D7-F3B243006AB0}" type="slidenum">
              <a:rPr lang="en-US" sz="1200"/>
              <a:pPr eaLnBrk="1" hangingPunct="1"/>
              <a:t>37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35B5BE6-D2D5-E34E-86F1-B0D9B4316C5E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56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026FAA6-2578-9047-A8BC-39D7BBF6797B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8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59F1022-9038-3844-8EB5-DC27684CCC37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307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DBF76E2-675C-D44B-BD31-626830802E83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5AF3160-5F48-AF47-A1D8-62CEF9B0F62B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348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98B381C-2463-FA4A-862A-7D8DF03765B5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68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5796C2-0CE8-9547-89B5-B0CE343E7C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6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549B6-A794-D542-89E2-0764741264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3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409D7A-F13F-4B43-9D4C-0199817B88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9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695EE3-DB59-1D4B-A468-17BC28C635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42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A353A1-E9C1-1B42-B29B-3AB14FDF50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74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BBB96-E7CC-C34A-B723-58948A98D6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27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9DF8E-B89E-FC42-91A8-BE158A76A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8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ECD55-706B-2F41-B04C-61A7F96464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443DA-D817-7349-BD95-FF0027A89D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7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1681D-17BA-A349-9AA1-E3BAF574AB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2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4AF4C-0521-3240-B1FD-9F4D441D62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5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AE18E-5A98-7D45-9185-BD72A2DAB7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3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345F7-9319-E941-83FF-B5B531F4B7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CD222D-BA3F-414B-8CAA-1C8425DE34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AE774-C583-5045-BD71-336E8B0B5B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56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B603B207-4792-7B4A-805D-65CE125DB5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9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Astro-2: History of the Universe</a:t>
            </a:r>
          </a:p>
        </p:txBody>
      </p:sp>
      <p:pic>
        <p:nvPicPr>
          <p:cNvPr id="18435" name="Picture 13" descr="dawnoftime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</p:spPr>
      </p:pic>
      <p:sp>
        <p:nvSpPr>
          <p:cNvPr id="18436" name="Text Box 14"/>
          <p:cNvSpPr txBox="1">
            <a:spLocks noChangeArrowheads="1"/>
          </p:cNvSpPr>
          <p:nvPr/>
        </p:nvSpPr>
        <p:spPr bwMode="auto">
          <a:xfrm>
            <a:off x="4784725" y="6289675"/>
            <a:ext cx="30736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Lecture 2; </a:t>
            </a:r>
            <a:r>
              <a:rPr lang="en-US" dirty="0" smtClean="0"/>
              <a:t>April 9 2013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How big? 1923 comes Hubble…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In 1923 Edwin Hubble finds the solution measuring the distance to M31.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Discovers Cepheids in M31(what are Cepheids? Universe chapter 21)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Cepheids are </a:t>
            </a:r>
            <a:r>
              <a:rPr lang="ja-JP" altLang="en-US" sz="240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standard candles</a:t>
            </a:r>
            <a:r>
              <a:rPr lang="ja-JP" altLang="en-US" sz="240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. By measuring their period, we know the intrinsic brightness. From that and observed brightness we infer distance.</a:t>
            </a:r>
          </a:p>
        </p:txBody>
      </p:sp>
      <p:pic>
        <p:nvPicPr>
          <p:cNvPr id="35844" name="Picture 4" descr="m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22500"/>
            <a:ext cx="4038600" cy="3281363"/>
          </a:xfrm>
          <a:noFill/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724400" y="5527675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How big is M31?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Cepheid distance. Example: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 Cepheid in IC4182 has a period of 42 days and an apparent magnitude of m=22.0 in the V band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From the period luminosity relation we know that the absolute luminosity M=-6.5 in the V band</a:t>
            </a:r>
          </a:p>
        </p:txBody>
      </p:sp>
      <p:sp>
        <p:nvSpPr>
          <p:cNvPr id="443399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relation between distance (in parsec) apparent and absolute magnitude is: </a:t>
            </a:r>
          </a:p>
          <a:p>
            <a:pPr lvl="1" eaLnBrk="1" hangingPunct="1"/>
            <a:r>
              <a:rPr lang="en-US">
                <a:latin typeface="Times New Roman" charset="0"/>
                <a:ea typeface="ＭＳ Ｐゴシック" charset="0"/>
              </a:rPr>
              <a:t>m=M+5 log (d/pc) -5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Hence d=10</a:t>
            </a:r>
            <a:r>
              <a:rPr lang="en-US" baseline="30000">
                <a:latin typeface="Times New Roman" charset="0"/>
                <a:ea typeface="ＭＳ Ｐゴシック" charset="0"/>
                <a:cs typeface="ＭＳ Ｐゴシック" charset="0"/>
              </a:rPr>
              <a:t>0.2(m-M+5)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pc, i.e. 5 10</a:t>
            </a:r>
            <a:r>
              <a:rPr lang="en-US" baseline="30000">
                <a:latin typeface="Times New Roman" charset="0"/>
                <a:ea typeface="ＭＳ Ｐゴシック" charset="0"/>
                <a:cs typeface="ＭＳ Ｐゴシック" charset="0"/>
              </a:rPr>
              <a:t>6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pc</a:t>
            </a: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5" grpId="0" build="p"/>
      <p:bldP spid="4433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How big? Hubble discovers the </a:t>
            </a:r>
            <a:r>
              <a:rPr lang="ja-JP" alt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realm of the nebulae</a:t>
            </a:r>
            <a:r>
              <a:rPr lang="ja-JP" alt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lang="en-US" sz="4000" b="1">
              <a:solidFill>
                <a:srgbClr val="FF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Using the Cepheid distance Hubble concludes that M31 is 750 kpc away (15 times the size of the Milky Way)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Thus, the size of M31 is 70 kpc, larger than our own Milky Way.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same is true for billions of galaxies that populate the universe! Our Milky Way is just and </a:t>
            </a:r>
            <a:r>
              <a:rPr lang="ja-JP" altLang="en-US" sz="200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00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average Joe</a:t>
            </a:r>
            <a:r>
              <a:rPr lang="ja-JP" altLang="en-US" sz="200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00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galaxy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Overnight people realized that the universe was thousands of times bigger than they thought </a:t>
            </a:r>
          </a:p>
        </p:txBody>
      </p:sp>
      <p:pic>
        <p:nvPicPr>
          <p:cNvPr id="39940" name="Picture 4" descr="m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22500"/>
            <a:ext cx="4038600" cy="3281363"/>
          </a:xfrm>
          <a:noFill/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724400" y="5527675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How big is M31? 70 kpc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How big?  Answers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universe is much bigger than the Milky Way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It contains billions of galaxies, each one tens of kpc in size.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size of the visible universe is of order Giga (Giga=billion) pc, i.e. millions of times that of the Milky Way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It could be infinite…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4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What kind of stuff? The Hubble </a:t>
            </a:r>
            <a:r>
              <a:rPr lang="ja-JP" alt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tuning fork</a:t>
            </a:r>
            <a:r>
              <a:rPr lang="ja-JP" alt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diagram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sz="24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Hubble classified the variety of galaxies according to their </a:t>
            </a:r>
            <a:r>
              <a:rPr lang="ja-JP" altLang="en-US" sz="240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morphology</a:t>
            </a:r>
            <a:r>
              <a:rPr lang="ja-JP" altLang="en-US" sz="240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, i.e. their appearance. </a:t>
            </a:r>
          </a:p>
          <a:p>
            <a:pPr marL="457200" indent="-457200"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Most galaxies belong to one of these four main types: 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>
                <a:latin typeface="Times New Roman" charset="0"/>
                <a:ea typeface="ＭＳ Ｐゴシック" charset="0"/>
              </a:rPr>
              <a:t>Ellipticals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>
                <a:latin typeface="Times New Roman" charset="0"/>
                <a:ea typeface="ＭＳ Ｐゴシック" charset="0"/>
              </a:rPr>
              <a:t>Lenticulars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>
                <a:latin typeface="Times New Roman" charset="0"/>
                <a:ea typeface="ＭＳ Ｐゴシック" charset="0"/>
              </a:rPr>
              <a:t>Spirals. Barred and non Barred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>
                <a:latin typeface="Times New Roman" charset="0"/>
                <a:ea typeface="ＭＳ Ｐゴシック" charset="0"/>
              </a:rPr>
              <a:t>Irregulars</a:t>
            </a:r>
          </a:p>
        </p:txBody>
      </p:sp>
      <p:pic>
        <p:nvPicPr>
          <p:cNvPr id="44036" name="Picture 7" descr="TuningFor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2362200"/>
            <a:ext cx="4433888" cy="30734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What kind of stuff: </a:t>
            </a:r>
            <a:b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Elliptical galaxies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Elliptical galaxies appear elliptical in the sky.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Sub-Classified based on the </a:t>
            </a:r>
            <a:r>
              <a:rPr lang="en-US" sz="2800" b="1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apparent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 (what does this mean?) elongation.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If a and b are the major and minor axis, then the galaxy is classifed as En with n = (1-b/a)*10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solidFill>
                <a:srgbClr val="FF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6084" name="Picture 8" descr="m8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3713" y="1600200"/>
            <a:ext cx="2185987" cy="2185988"/>
          </a:xfrm>
          <a:noFill/>
        </p:spPr>
      </p:pic>
      <p:pic>
        <p:nvPicPr>
          <p:cNvPr id="46085" name="Picture 9" descr="n3377_E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3713" y="3938588"/>
            <a:ext cx="2187575" cy="2187575"/>
          </a:xfrm>
          <a:noFill/>
        </p:spPr>
      </p:pic>
      <p:sp>
        <p:nvSpPr>
          <p:cNvPr id="46086" name="Text Box 10"/>
          <p:cNvSpPr txBox="1">
            <a:spLocks noChangeArrowheads="1"/>
          </p:cNvSpPr>
          <p:nvPr/>
        </p:nvSpPr>
        <p:spPr bwMode="auto">
          <a:xfrm>
            <a:off x="7908925" y="2251075"/>
            <a:ext cx="863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M87</a:t>
            </a:r>
          </a:p>
          <a:p>
            <a:pPr eaLnBrk="1" hangingPunct="1"/>
            <a:r>
              <a:rPr lang="en-US"/>
              <a:t> E0</a:t>
            </a:r>
          </a:p>
          <a:p>
            <a:pPr eaLnBrk="1" hangingPunct="1"/>
            <a:r>
              <a:rPr lang="en-US"/>
              <a:t>b/a=?</a:t>
            </a:r>
          </a:p>
        </p:txBody>
      </p:sp>
      <p:sp>
        <p:nvSpPr>
          <p:cNvPr id="46087" name="Text Box 12"/>
          <p:cNvSpPr txBox="1">
            <a:spLocks noChangeArrowheads="1"/>
          </p:cNvSpPr>
          <p:nvPr/>
        </p:nvSpPr>
        <p:spPr bwMode="auto">
          <a:xfrm>
            <a:off x="7832725" y="4765675"/>
            <a:ext cx="10144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N3377</a:t>
            </a:r>
          </a:p>
          <a:p>
            <a:pPr eaLnBrk="1" hangingPunct="1"/>
            <a:r>
              <a:rPr lang="en-US"/>
              <a:t>E6</a:t>
            </a:r>
          </a:p>
          <a:p>
            <a:pPr eaLnBrk="1" hangingPunct="1"/>
            <a:r>
              <a:rPr lang="en-US"/>
              <a:t>b/a=?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What kind of stuff? After shape, color, or spectrum</a:t>
            </a:r>
          </a:p>
        </p:txBody>
      </p:sp>
      <p:sp>
        <p:nvSpPr>
          <p:cNvPr id="48131" name="Rectangle 1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When you want to describe something you generally say the shape and then the color</a:t>
            </a:r>
          </a:p>
          <a:p>
            <a:pPr eaLnBrk="1" hangingPunct="1"/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The same things with galaxies:</a:t>
            </a:r>
          </a:p>
          <a:p>
            <a:pPr eaLnBrk="1" hangingPunct="1"/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First morphology, then color</a:t>
            </a:r>
          </a:p>
          <a:p>
            <a:pPr eaLnBrk="1" hangingPunct="1"/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A precise measurement of color is a </a:t>
            </a:r>
            <a:r>
              <a:rPr lang="ja-JP" altLang="en-US" sz="240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spectrum</a:t>
            </a:r>
            <a:r>
              <a:rPr lang="ja-JP" altLang="en-US" sz="240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lang="en-US" sz="24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A spectrum contains lots of physical information</a:t>
            </a:r>
          </a:p>
        </p:txBody>
      </p:sp>
      <p:pic>
        <p:nvPicPr>
          <p:cNvPr id="48132" name="Picture 21" descr="NGC_4472_SDSS_clea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0175" y="1600200"/>
            <a:ext cx="2914650" cy="2185988"/>
          </a:xfrm>
          <a:noFill/>
        </p:spPr>
      </p:pic>
      <p:pic>
        <p:nvPicPr>
          <p:cNvPr id="48133" name="Picture 22" descr="coa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4114800"/>
            <a:ext cx="2151063" cy="211931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What kind of stuff? The age of Elliptical galaxies.</a:t>
            </a:r>
          </a:p>
        </p:txBody>
      </p:sp>
      <p:pic>
        <p:nvPicPr>
          <p:cNvPr id="50179" name="Picture 3" descr="Jacoby1984_Fig2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600200"/>
            <a:ext cx="3729037" cy="4525963"/>
          </a:xfrm>
          <a:noFill/>
        </p:spPr>
      </p:pic>
      <p:pic>
        <p:nvPicPr>
          <p:cNvPr id="50180" name="Picture 4" descr="Kinney1996_Fig2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4038600" cy="3171825"/>
          </a:xfrm>
          <a:noFill/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5486400" y="4724400"/>
            <a:ext cx="225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Elliptical Galaxy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600200" y="6248400"/>
            <a:ext cx="127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Old stars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4572000" y="55626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Can you tell the difference?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What kind of stuff? Elliptical galaxies contain old stars</a:t>
            </a:r>
          </a:p>
        </p:txBody>
      </p:sp>
      <p:sp>
        <p:nvSpPr>
          <p:cNvPr id="495629" name="Rectangle 1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Ellipticals are made of OLD stars, older than our own star (4.5 billion years old)</a:t>
            </a:r>
          </a:p>
          <a:p>
            <a:pPr eaLnBrk="1" hangingPunct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They contain very little gas or grains of solid materials (that astronomers call </a:t>
            </a:r>
            <a:r>
              <a:rPr lang="ja-JP" altLang="en-US" sz="280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dust</a:t>
            </a:r>
            <a:r>
              <a:rPr lang="ja-JP" altLang="en-US" sz="280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) </a:t>
            </a:r>
          </a:p>
        </p:txBody>
      </p:sp>
      <p:pic>
        <p:nvPicPr>
          <p:cNvPr id="52228" name="Picture 12" descr="m8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147888"/>
            <a:ext cx="3429000" cy="34290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2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What kind of stuff? Spiral galaxies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Spirals are characterized by spiral arms. Sub-classified based on the relative size of the </a:t>
            </a:r>
            <a:r>
              <a:rPr lang="ja-JP" altLang="en-US" sz="280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bulge</a:t>
            </a:r>
            <a:r>
              <a:rPr lang="ja-JP" altLang="en-US" sz="280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 and the </a:t>
            </a:r>
            <a:r>
              <a:rPr lang="ja-JP" altLang="en-US" sz="280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disk</a:t>
            </a:r>
            <a:r>
              <a:rPr lang="ja-JP" altLang="en-US" sz="280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Sa have big bulges.. Sd have no bulge</a:t>
            </a:r>
          </a:p>
        </p:txBody>
      </p:sp>
      <p:pic>
        <p:nvPicPr>
          <p:cNvPr id="54276" name="Picture 9" descr="sombrer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4038600"/>
            <a:ext cx="1909763" cy="1909763"/>
          </a:xfrm>
          <a:noFill/>
        </p:spPr>
      </p:pic>
      <p:pic>
        <p:nvPicPr>
          <p:cNvPr id="54277" name="Picture 13" descr="m81_Sb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4038600"/>
            <a:ext cx="1909763" cy="1909763"/>
          </a:xfrm>
          <a:noFill/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990600" y="62484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Sa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3276600" y="6248400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Sb</a:t>
            </a:r>
          </a:p>
        </p:txBody>
      </p:sp>
      <p:pic>
        <p:nvPicPr>
          <p:cNvPr id="54280" name="Picture 16" descr="n1232_Sc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038600"/>
            <a:ext cx="1909763" cy="1909763"/>
          </a:xfrm>
          <a:noFill/>
        </p:spPr>
      </p:pic>
      <p:pic>
        <p:nvPicPr>
          <p:cNvPr id="54281" name="Picture 18" descr="n4395_S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4038600"/>
            <a:ext cx="1909763" cy="1909763"/>
          </a:xfrm>
          <a:noFill/>
        </p:spPr>
      </p:pic>
      <p:sp>
        <p:nvSpPr>
          <p:cNvPr id="54282" name="Text Box 20"/>
          <p:cNvSpPr txBox="1">
            <a:spLocks noChangeArrowheads="1"/>
          </p:cNvSpPr>
          <p:nvPr/>
        </p:nvSpPr>
        <p:spPr bwMode="auto">
          <a:xfrm>
            <a:off x="5181600" y="62484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Sc</a:t>
            </a:r>
          </a:p>
        </p:txBody>
      </p:sp>
      <p:sp>
        <p:nvSpPr>
          <p:cNvPr id="54283" name="Text Box 21"/>
          <p:cNvSpPr txBox="1">
            <a:spLocks noChangeArrowheads="1"/>
          </p:cNvSpPr>
          <p:nvPr/>
        </p:nvSpPr>
        <p:spPr bwMode="auto">
          <a:xfrm>
            <a:off x="7146925" y="6137275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Previously.. On Astro-2</a:t>
            </a:r>
          </a:p>
        </p:txBody>
      </p:sp>
      <p:sp>
        <p:nvSpPr>
          <p:cNvPr id="48538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The goal of cosmology is to understand how the universe formed and evolved.</a:t>
            </a:r>
          </a:p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How can we build a theory of the universe valid at all times in every place? </a:t>
            </a:r>
          </a:p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We have to assume that the view of the universe from Earth now is as good as from any other place and time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You had a nice introduction to Big Bang cosmology from Neil </a:t>
            </a:r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DeGrasse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-Tyson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What kind of stuff? </a:t>
            </a:r>
            <a:b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Barred spiral galaxies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Barred galaxies are similar to spirals but with a boxy central feature called bar. </a:t>
            </a:r>
          </a:p>
          <a:p>
            <a:pPr eaLnBrk="1" hangingPunct="1"/>
            <a:r>
              <a:rPr lang="en-US" sz="240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Bars are found in ¾ of spirals and are thought to arise from instabilities</a:t>
            </a:r>
          </a:p>
          <a:p>
            <a:pPr eaLnBrk="1" hangingPunct="1"/>
            <a:r>
              <a:rPr lang="en-US" sz="240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It is unclear exactly why not all spiral galaxies are barred…</a:t>
            </a:r>
          </a:p>
          <a:p>
            <a:pPr eaLnBrk="1" hangingPunct="1"/>
            <a:endParaRPr lang="en-US" sz="2400">
              <a:solidFill>
                <a:srgbClr val="FF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6324" name="Picture 21" descr="figure-26-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8913" y="3938588"/>
            <a:ext cx="6226175" cy="2187575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What kind of stuff? </a:t>
            </a:r>
            <a:b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Spiral galaxies have young stars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The typical spectrum of a spiral galaxy is different from that of a star.</a:t>
            </a:r>
          </a:p>
          <a:p>
            <a:pPr eaLnBrk="1" hangingPunct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There are prominent emission lines (Universe Chapter 5).</a:t>
            </a:r>
          </a:p>
        </p:txBody>
      </p:sp>
      <p:pic>
        <p:nvPicPr>
          <p:cNvPr id="58372" name="Picture 4" descr="Kinney1996_Fig2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39963"/>
            <a:ext cx="4038600" cy="3246437"/>
          </a:xfrm>
          <a:noFill/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5638800" y="5638800"/>
            <a:ext cx="144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Sc Galaxy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What kind of stuff? </a:t>
            </a:r>
            <a:b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Spiral galaxies have young stars</a:t>
            </a:r>
          </a:p>
        </p:txBody>
      </p:sp>
      <p:sp>
        <p:nvSpPr>
          <p:cNvPr id="464906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Emission lines arise from gas </a:t>
            </a:r>
            <a:r>
              <a:rPr lang="ja-JP" altLang="en-US" sz="280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ionized</a:t>
            </a:r>
            <a:r>
              <a:rPr lang="ja-JP" altLang="en-US" sz="280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 by very energetic radiation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Such high energy radiation is NOT produced by cold old stars, implying that very young stars (10 million years old) are present.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They also contain vast amounts of gas and dust</a:t>
            </a:r>
          </a:p>
        </p:txBody>
      </p:sp>
      <p:pic>
        <p:nvPicPr>
          <p:cNvPr id="60420" name="Picture 9" descr="Kinney1996_Fig2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39963"/>
            <a:ext cx="4038600" cy="3246437"/>
          </a:xfrm>
          <a:noFill/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638800" y="5638800"/>
            <a:ext cx="144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Sc Galaxy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What kind of stuff?</a:t>
            </a:r>
            <a:b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Lenticular (S0) galaxies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Lenticulars, like spirals, have a bulge and disk component, buy they have no spiral arms</a:t>
            </a:r>
          </a:p>
          <a:p>
            <a:pPr eaLnBrk="1" hangingPunct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Spectra are very similar to those of elliptical galaxies, i.e. only old stars.</a:t>
            </a:r>
          </a:p>
        </p:txBody>
      </p:sp>
      <p:pic>
        <p:nvPicPr>
          <p:cNvPr id="62468" name="Picture 10" descr="NGC3115_s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62125"/>
            <a:ext cx="4038600" cy="420211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What kind of stuff?  Answers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Galaxies do not take any possible form or shape.</a:t>
            </a:r>
          </a:p>
          <a:p>
            <a:pPr eaLnBrk="1" hangingPunct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Most galaxies belong to one of these types:</a:t>
            </a:r>
          </a:p>
          <a:p>
            <a:pPr lvl="1" eaLnBrk="1" hangingPunct="1"/>
            <a:r>
              <a:rPr lang="en-US" sz="2400">
                <a:latin typeface="Times New Roman" charset="0"/>
                <a:ea typeface="ＭＳ Ｐゴシック" charset="0"/>
              </a:rPr>
              <a:t>Elliptical</a:t>
            </a:r>
          </a:p>
          <a:p>
            <a:pPr lvl="1" eaLnBrk="1" hangingPunct="1"/>
            <a:r>
              <a:rPr lang="en-US" sz="2400">
                <a:latin typeface="Times New Roman" charset="0"/>
                <a:ea typeface="ＭＳ Ｐゴシック" charset="0"/>
              </a:rPr>
              <a:t>Lenticular</a:t>
            </a:r>
          </a:p>
          <a:p>
            <a:pPr lvl="1" eaLnBrk="1" hangingPunct="1"/>
            <a:r>
              <a:rPr lang="en-US" sz="2400">
                <a:latin typeface="Times New Roman" charset="0"/>
                <a:ea typeface="ＭＳ Ｐゴシック" charset="0"/>
              </a:rPr>
              <a:t>Spiral</a:t>
            </a:r>
          </a:p>
          <a:p>
            <a:pPr lvl="1" eaLnBrk="1" hangingPunct="1"/>
            <a:r>
              <a:rPr lang="en-US" sz="2400">
                <a:latin typeface="Times New Roman" charset="0"/>
                <a:ea typeface="ＭＳ Ｐゴシック" charset="0"/>
              </a:rPr>
              <a:t>Irregular</a:t>
            </a:r>
          </a:p>
          <a:p>
            <a:pPr eaLnBrk="1" hangingPunct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Ellipticals and lenticulars have stars older than the sun</a:t>
            </a:r>
          </a:p>
          <a:p>
            <a:pPr eaLnBrk="1" hangingPunct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Spirals and irregulars have stars younger than the sun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What kind of stuff?  Discussion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Are there stars younger than the sun in the Milky Way</a:t>
            </a:r>
          </a:p>
          <a:p>
            <a:pPr eaLnBrk="1" hangingPunct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Yes!!</a:t>
            </a:r>
          </a:p>
          <a:p>
            <a:pPr eaLnBrk="1" hangingPunct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Why?</a:t>
            </a:r>
          </a:p>
        </p:txBody>
      </p:sp>
      <p:pic>
        <p:nvPicPr>
          <p:cNvPr id="66564" name="Picture 5" descr="MilkyWa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43088"/>
            <a:ext cx="4038600" cy="40386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How </a:t>
            </a:r>
            <a:r>
              <a:rPr lang="ja-JP" alt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heavy</a:t>
            </a:r>
            <a:r>
              <a:rPr lang="ja-JP" alt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? Apples fall, why not stars in galaxies?</a:t>
            </a:r>
          </a:p>
        </p:txBody>
      </p:sp>
      <p:pic>
        <p:nvPicPr>
          <p:cNvPr id="68611" name="Picture 11" descr="n1232_S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750" y="2433638"/>
            <a:ext cx="3043238" cy="3043237"/>
          </a:xfrm>
          <a:noFill/>
        </p:spPr>
      </p:pic>
      <p:pic>
        <p:nvPicPr>
          <p:cNvPr id="68612" name="Picture 12" descr="apple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362200"/>
            <a:ext cx="2432050" cy="30400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How heavy? </a:t>
            </a:r>
            <a:b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Spirals are supported by rotation</a:t>
            </a:r>
          </a:p>
        </p:txBody>
      </p:sp>
      <p:pic>
        <p:nvPicPr>
          <p:cNvPr id="70659" name="Picture 3" descr="figure-26-2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447925"/>
            <a:ext cx="4038600" cy="2830513"/>
          </a:xfrm>
          <a:noFill/>
        </p:spPr>
      </p:pic>
      <p:sp>
        <p:nvSpPr>
          <p:cNvPr id="47206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Like planets around the sun, stars rotate around the center of spiral galaxies.</a:t>
            </a:r>
          </a:p>
          <a:p>
            <a:pPr eaLnBrk="1" hangingPunct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Rotation prevents them from falling: rotational support!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How heavy are spirals?</a:t>
            </a:r>
          </a:p>
        </p:txBody>
      </p:sp>
      <p:pic>
        <p:nvPicPr>
          <p:cNvPr id="72707" name="Picture 3" descr="figure-26-2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447925"/>
            <a:ext cx="4038600" cy="2830513"/>
          </a:xfrm>
          <a:noFill/>
        </p:spPr>
      </p:pic>
      <p:sp>
        <p:nvSpPr>
          <p:cNvPr id="50176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We can use rotation to measure a galaxy</a:t>
            </a:r>
            <a:r>
              <a:rPr lang="ja-JP" altLang="en-US" sz="240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s mass (</a:t>
            </a:r>
            <a:r>
              <a:rPr lang="ja-JP" altLang="en-US" sz="240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weight</a:t>
            </a:r>
            <a:r>
              <a:rPr lang="ja-JP" altLang="en-US" sz="240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In Equilibrium, gravity provides just the right amount of centripetal acceleration: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GM/R</a:t>
            </a:r>
            <a:r>
              <a:rPr lang="en-US" sz="2400" baseline="30000"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=V</a:t>
            </a:r>
            <a:r>
              <a:rPr lang="en-US" sz="2400" baseline="30000"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/R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We can use the rotation speed to infer the mass of the galaxy: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M(&lt;R)=V</a:t>
            </a:r>
            <a:r>
              <a:rPr lang="en-US" sz="2400" baseline="30000"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R/G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How heavy? </a:t>
            </a:r>
            <a:b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Ellipticals do not rotate!</a:t>
            </a:r>
          </a:p>
        </p:txBody>
      </p:sp>
      <p:pic>
        <p:nvPicPr>
          <p:cNvPr id="74755" name="Picture 3" descr="Saglia1992_Fig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590800"/>
            <a:ext cx="8229600" cy="2759075"/>
          </a:xfrm>
          <a:noFill/>
        </p:spPr>
      </p:pic>
      <p:pic>
        <p:nvPicPr>
          <p:cNvPr id="74756" name="Picture 4" descr="NGC_4472_SDSS_clea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2362200"/>
            <a:ext cx="4524375" cy="3394075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Previously.. On Astro-2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Cosmological Principle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Universe is homogenous and isotropic.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VERIFIED BY OBSERVATIONS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Perfect Cosmological Principle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Universe is homogenous, isotropic, and time-invariant. But..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FALSE, NOT VERIFIED BY OBSERVATIONS, THE UNIVERSE EVOLVES!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How heavy? Ellipticals do not collapse because of pressure, like a balloon</a:t>
            </a:r>
          </a:p>
        </p:txBody>
      </p:sp>
      <p:pic>
        <p:nvPicPr>
          <p:cNvPr id="76803" name="Picture 11" descr="balo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0188" y="2562225"/>
            <a:ext cx="1951037" cy="2600325"/>
          </a:xfrm>
          <a:noFill/>
        </p:spPr>
      </p:pic>
      <p:pic>
        <p:nvPicPr>
          <p:cNvPr id="76804" name="Picture 8" descr="NGC_4472_SDSS_cle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How heavy? Measuring their pressure and size, we infer their mass</a:t>
            </a:r>
          </a:p>
        </p:txBody>
      </p:sp>
      <p:sp>
        <p:nvSpPr>
          <p:cNvPr id="507911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From a spectrum we measure pressure </a:t>
            </a:r>
            <a:r>
              <a:rPr lang="el-GR" sz="2800">
                <a:latin typeface="Times New Roman" charset="0"/>
                <a:ea typeface="ＭＳ Ｐゴシック" charset="0"/>
                <a:cs typeface="ＭＳ Ｐゴシック" charset="0"/>
              </a:rPr>
              <a:t>σ</a:t>
            </a: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From the distance we infer the size R</a:t>
            </a:r>
          </a:p>
          <a:p>
            <a:pPr eaLnBrk="1" hangingPunct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From a physics theorem called the </a:t>
            </a:r>
            <a:r>
              <a:rPr lang="ja-JP" altLang="en-US" sz="280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virial theorem</a:t>
            </a:r>
            <a:r>
              <a:rPr lang="ja-JP" altLang="en-US" sz="280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 we obtain the mass M:</a:t>
            </a:r>
          </a:p>
          <a:p>
            <a:pPr eaLnBrk="1" hangingPunct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M= k </a:t>
            </a:r>
            <a:r>
              <a:rPr lang="el-GR" sz="2800">
                <a:latin typeface="Times New Roman" charset="0"/>
                <a:ea typeface="ＭＳ Ｐゴシック" charset="0"/>
                <a:cs typeface="ＭＳ Ｐゴシック" charset="0"/>
              </a:rPr>
              <a:t>σ</a:t>
            </a:r>
            <a:r>
              <a:rPr lang="en-US" sz="2800" baseline="30000"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 R /G</a:t>
            </a:r>
          </a:p>
          <a:p>
            <a:pPr eaLnBrk="1" hangingPunct="1"/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8852" name="Picture 3" descr="NGC_4472_SDSS_cle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How heavy are galaxies?</a:t>
            </a:r>
            <a:b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We need size to measure masses..</a:t>
            </a:r>
          </a:p>
        </p:txBody>
      </p:sp>
      <p:pic>
        <p:nvPicPr>
          <p:cNvPr id="80899" name="Picture 5" descr="table-26-0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55838"/>
            <a:ext cx="8229600" cy="3214687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How far? So we are back to square 1. The distance scale..</a:t>
            </a:r>
          </a:p>
        </p:txBody>
      </p:sp>
      <p:pic>
        <p:nvPicPr>
          <p:cNvPr id="82947" name="Picture 5" descr="figure-26-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524000"/>
            <a:ext cx="7277100" cy="2641600"/>
          </a:xfrm>
          <a:noFill/>
        </p:spPr>
      </p:pic>
      <p:sp>
        <p:nvSpPr>
          <p:cNvPr id="4782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267200"/>
            <a:ext cx="8229600" cy="2187575"/>
          </a:xfrm>
        </p:spPr>
        <p:txBody>
          <a:bodyPr/>
          <a:lstStyle/>
          <a:p>
            <a:pPr eaLnBrk="1" hangingPunct="1"/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Parallax (Universe Chapter 17;Big Bang Chapter 3) and variable stars can only measure distances up to a few kpc.</a:t>
            </a:r>
          </a:p>
          <a:p>
            <a:pPr eaLnBrk="1" hangingPunct="1"/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We need some method that can extend to longer distances! Typically a standard candle, or a standard ruler..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How far? The distance scale standard candles/rulers</a:t>
            </a:r>
          </a:p>
        </p:txBody>
      </p:sp>
      <p:sp>
        <p:nvSpPr>
          <p:cNvPr id="84995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If we know the intrinsic luminosity L (size R) of an object and we measure the apparent flux F (angular size </a:t>
            </a:r>
            <a:r>
              <a:rPr lang="el-GR" sz="2800">
                <a:latin typeface="Times New Roman" charset="0"/>
                <a:ea typeface="ＭＳ Ｐゴシック" charset="0"/>
                <a:cs typeface="Times New Roman" charset="0"/>
              </a:rPr>
              <a:t>θ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) we obtain the distance from the expressions F=L/4</a:t>
            </a:r>
            <a:r>
              <a:rPr lang="el-GR" sz="2800">
                <a:latin typeface="Times New Roman" charset="0"/>
                <a:ea typeface="ＭＳ Ｐゴシック" charset="0"/>
                <a:cs typeface="Times New Roman" charset="0"/>
              </a:rPr>
              <a:t>π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2800" baseline="30000">
                <a:latin typeface="Times New Roman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or d=R</a:t>
            </a:r>
            <a:r>
              <a:rPr lang="el-GR" sz="2800">
                <a:latin typeface="Times New Roman" charset="0"/>
                <a:ea typeface="ＭＳ Ｐゴシック" charset="0"/>
                <a:cs typeface="Times New Roman" charset="0"/>
              </a:rPr>
              <a:t>θ</a:t>
            </a:r>
            <a:endParaRPr lang="en-US" sz="280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84996" name="Picture 11" descr="cand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560638"/>
            <a:ext cx="4038600" cy="2605087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How far? Examples of standard candles/rulers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Cepheids (as discussed earlier)</a:t>
            </a:r>
          </a:p>
          <a:p>
            <a:pPr eaLnBrk="1" hangingPunct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Supernovae</a:t>
            </a:r>
          </a:p>
          <a:p>
            <a:pPr eaLnBrk="1" hangingPunct="1"/>
            <a:r>
              <a:rPr lang="en-US" sz="2800">
                <a:latin typeface="Times New Roman" charset="0"/>
                <a:ea typeface="ＭＳ Ｐゴシック" charset="0"/>
                <a:cs typeface="Times New Roman" charset="0"/>
              </a:rPr>
              <a:t>Tully-Fisher (See Universe Chapter 24)</a:t>
            </a:r>
          </a:p>
          <a:p>
            <a:pPr eaLnBrk="1" hangingPunct="1"/>
            <a:r>
              <a:rPr lang="en-US" sz="2800">
                <a:latin typeface="Times New Roman" charset="0"/>
                <a:ea typeface="ＭＳ Ｐゴシック" charset="0"/>
                <a:cs typeface="Times New Roman" charset="0"/>
              </a:rPr>
              <a:t>Fundamental-Plane (Universe Chapter 24)</a:t>
            </a:r>
          </a:p>
          <a:p>
            <a:pPr eaLnBrk="1" hangingPunct="1"/>
            <a:r>
              <a:rPr lang="en-US" sz="2800">
                <a:latin typeface="Times New Roman" charset="0"/>
                <a:ea typeface="ＭＳ Ｐゴシック" charset="0"/>
                <a:cs typeface="Times New Roman" charset="0"/>
              </a:rPr>
              <a:t>Gravitational time delays (discussed later..)</a:t>
            </a: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7044" name="Picture 8" descr="SN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405063"/>
            <a:ext cx="3886200" cy="291465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How far? Summary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Measuring distances is essential to learn how big is the universe and how much stuff there is in it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To measure distances of far away objects, more than 100kpc or so, astronomers use </a:t>
            </a:r>
            <a:r>
              <a:rPr lang="ja-JP" altLang="en-US" sz="280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standard candles</a:t>
            </a:r>
            <a:r>
              <a:rPr lang="ja-JP" altLang="en-US" sz="280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 such as Supernovae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Using Supernovae or other standard candles, astronomers have been able to find a general method to measure distances.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Next, on astro-2: In the process they also discovered that the universe is expanding. 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2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8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End</a:t>
            </a:r>
            <a:endParaRPr lang="en-US" b="1">
              <a:solidFill>
                <a:srgbClr val="FF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13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See you on </a:t>
            </a:r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thursday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Today.. On Astro-2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How big is the universe?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What kind of stuff is in it?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How do we find out how big is the universe?</a:t>
            </a:r>
          </a:p>
          <a:p>
            <a:pPr marL="609600" indent="-609600"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Assignments. </a:t>
            </a:r>
            <a:br>
              <a:rPr lang="en-US" b="1" dirty="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b="1" dirty="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Due Friday April </a:t>
            </a:r>
            <a:r>
              <a:rPr lang="en-US" b="1" dirty="0" smtClean="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12 </a:t>
            </a:r>
            <a:r>
              <a:rPr lang="en-US" b="1" dirty="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4PM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To TA: Universe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24.34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-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24.37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-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24.41 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On your own: 24.1 thru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24.30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How big? The birth of Modern Cosmology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What is this?</a:t>
            </a:r>
          </a:p>
          <a:p>
            <a:pPr eaLnBrk="1" hangingPunct="1"/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The Milky Way!</a:t>
            </a:r>
          </a:p>
          <a:p>
            <a:pPr eaLnBrk="1" hangingPunct="1"/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In the past people called other galaxies Nebulae.</a:t>
            </a:r>
          </a:p>
          <a:p>
            <a:pPr eaLnBrk="1" hangingPunct="1"/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Nebula=cloud in Latin</a:t>
            </a:r>
          </a:p>
          <a:p>
            <a:pPr eaLnBrk="1" hangingPunct="1"/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In modern times Nebulae (galaxies) were studied and catalogued by Messier (M catalog) and Herschel in the XVIII and XIX century</a:t>
            </a:r>
          </a:p>
        </p:txBody>
      </p:sp>
      <p:pic>
        <p:nvPicPr>
          <p:cNvPr id="27652" name="Picture 8" descr="MilkyWa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43088"/>
            <a:ext cx="4038600" cy="40386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How big? The birth of Modern Cosmology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What are </a:t>
            </a:r>
            <a:r>
              <a:rPr lang="ja-JP" altLang="en-US" sz="240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nebulae</a:t>
            </a:r>
            <a:r>
              <a:rPr lang="ja-JP" altLang="en-US" sz="240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?</a:t>
            </a:r>
          </a:p>
          <a:p>
            <a:pPr eaLnBrk="1" hangingPunct="1"/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Are they part of our own galaxy, the Milky Way?</a:t>
            </a:r>
          </a:p>
          <a:p>
            <a:pPr eaLnBrk="1" hangingPunct="1"/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Are they galaxies themselves? </a:t>
            </a:r>
          </a:p>
          <a:p>
            <a:pPr eaLnBrk="1" hangingPunct="1"/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Is the Milky Way all there is, or is the Universe much bigger and our galaxy is only one of the many?</a:t>
            </a:r>
          </a:p>
        </p:txBody>
      </p:sp>
      <p:pic>
        <p:nvPicPr>
          <p:cNvPr id="29700" name="Picture 4" descr="m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22500"/>
            <a:ext cx="4038600" cy="3281363"/>
          </a:xfrm>
          <a:noFill/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724400" y="5527675"/>
            <a:ext cx="3962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The closest big galaxy: Andromeda (M31)</a:t>
            </a:r>
          </a:p>
          <a:p>
            <a:pPr eaLnBrk="1" hangingPunct="1"/>
            <a:r>
              <a:rPr lang="en-US"/>
              <a:t>Visible with the naked eye!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How big? The birth of Modern Cosmology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We know how big is the Milky Way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50 kpc = 4,000 billion times around the globe (universe chapter 23)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How big are the 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nebulae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?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Do they fit in the Milky Way?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4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How big? </a:t>
            </a:r>
            <a:r>
              <a:rPr lang="ja-JP" altLang="en-US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Island universes</a:t>
            </a:r>
            <a:r>
              <a:rPr lang="ja-JP" altLang="en-US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b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How big are </a:t>
            </a:r>
            <a:r>
              <a:rPr lang="ja-JP" altLang="en-US" sz="240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nebulae</a:t>
            </a:r>
            <a:r>
              <a:rPr lang="ja-JP" altLang="en-US" sz="240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This was the subject of a heated debate in the early 1920s: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  <a:ea typeface="ＭＳ Ｐゴシック" charset="0"/>
              </a:rPr>
              <a:t>Harlow Shapley (galactic=small)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  <a:ea typeface="ＭＳ Ｐゴシック" charset="0"/>
              </a:rPr>
              <a:t>Heber D. Curtis (extragalactic=big)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By looking at them, we do not know if they are small objects nearby or big objects very far.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How do we figure this out?</a:t>
            </a:r>
          </a:p>
        </p:txBody>
      </p:sp>
      <p:pic>
        <p:nvPicPr>
          <p:cNvPr id="33796" name="Picture 4" descr="m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22500"/>
            <a:ext cx="4038600" cy="3281363"/>
          </a:xfrm>
          <a:noFill/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724400" y="5527675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How big is M31?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7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8444</TotalTime>
  <Words>1738</Words>
  <Application>Microsoft Macintosh PowerPoint</Application>
  <PresentationFormat>On-screen Show (4:3)</PresentationFormat>
  <Paragraphs>208</Paragraphs>
  <Slides>37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Default Design</vt:lpstr>
      <vt:lpstr>Astro-2: History of the Universe</vt:lpstr>
      <vt:lpstr>Previously.. On Astro-2</vt:lpstr>
      <vt:lpstr>Previously.. On Astro-2</vt:lpstr>
      <vt:lpstr>Today.. On Astro-2</vt:lpstr>
      <vt:lpstr>Assignments.  Due Friday April 12 4PM</vt:lpstr>
      <vt:lpstr>How big? The birth of Modern Cosmology</vt:lpstr>
      <vt:lpstr>How big? The birth of Modern Cosmology</vt:lpstr>
      <vt:lpstr>How big? The birth of Modern Cosmology</vt:lpstr>
      <vt:lpstr>How big? “Island universes”?</vt:lpstr>
      <vt:lpstr>How big? 1923 comes Hubble…</vt:lpstr>
      <vt:lpstr>Cepheid distance. Example:</vt:lpstr>
      <vt:lpstr>How big? Hubble discovers the “realm of the nebulae”</vt:lpstr>
      <vt:lpstr>How big?  Answers</vt:lpstr>
      <vt:lpstr>What kind of stuff? The Hubble “tuning fork” diagram</vt:lpstr>
      <vt:lpstr>What kind of stuff:  Elliptical galaxies</vt:lpstr>
      <vt:lpstr>What kind of stuff? After shape, color, or spectrum</vt:lpstr>
      <vt:lpstr>What kind of stuff? The age of Elliptical galaxies.</vt:lpstr>
      <vt:lpstr>What kind of stuff? Elliptical galaxies contain old stars</vt:lpstr>
      <vt:lpstr>What kind of stuff? Spiral galaxies</vt:lpstr>
      <vt:lpstr>What kind of stuff?  Barred spiral galaxies</vt:lpstr>
      <vt:lpstr>What kind of stuff?  Spiral galaxies have young stars</vt:lpstr>
      <vt:lpstr>What kind of stuff?  Spiral galaxies have young stars</vt:lpstr>
      <vt:lpstr>What kind of stuff?  Lenticular (S0) galaxies</vt:lpstr>
      <vt:lpstr>What kind of stuff?  Answers</vt:lpstr>
      <vt:lpstr>What kind of stuff?  Discussion</vt:lpstr>
      <vt:lpstr>How “heavy”? Apples fall, why not stars in galaxies?</vt:lpstr>
      <vt:lpstr>How heavy?  Spirals are supported by rotation</vt:lpstr>
      <vt:lpstr>How heavy are spirals?</vt:lpstr>
      <vt:lpstr>How heavy?  Ellipticals do not rotate!</vt:lpstr>
      <vt:lpstr>How heavy? Ellipticals do not collapse because of pressure, like a balloon</vt:lpstr>
      <vt:lpstr>How heavy? Measuring their pressure and size, we infer their mass</vt:lpstr>
      <vt:lpstr>How heavy are galaxies? We need size to measure masses..</vt:lpstr>
      <vt:lpstr>How far? So we are back to square 1. The distance scale..</vt:lpstr>
      <vt:lpstr>How far? The distance scale standard candles/rulers</vt:lpstr>
      <vt:lpstr>How far? Examples of standard candles/rulers</vt:lpstr>
      <vt:lpstr>How far? Summary</vt:lpstr>
      <vt:lpstr>The End</vt:lpstr>
    </vt:vector>
  </TitlesOfParts>
  <Company>california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for perspective graduate students 2006</dc:title>
  <dc:creator>Tommaso Lorenzo Treu</dc:creator>
  <cp:lastModifiedBy>Tommaso Treu</cp:lastModifiedBy>
  <cp:revision>214</cp:revision>
  <dcterms:created xsi:type="dcterms:W3CDTF">2001-12-05T23:35:27Z</dcterms:created>
  <dcterms:modified xsi:type="dcterms:W3CDTF">2013-04-08T22:28:50Z</dcterms:modified>
</cp:coreProperties>
</file>