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482" r:id="rId2"/>
    <p:sldId id="521" r:id="rId3"/>
    <p:sldId id="522" r:id="rId4"/>
    <p:sldId id="540" r:id="rId5"/>
    <p:sldId id="550" r:id="rId6"/>
    <p:sldId id="541" r:id="rId7"/>
    <p:sldId id="558" r:id="rId8"/>
    <p:sldId id="557" r:id="rId9"/>
    <p:sldId id="484" r:id="rId10"/>
    <p:sldId id="535" r:id="rId11"/>
    <p:sldId id="536" r:id="rId12"/>
    <p:sldId id="537" r:id="rId13"/>
    <p:sldId id="538" r:id="rId14"/>
    <p:sldId id="539" r:id="rId15"/>
    <p:sldId id="544" r:id="rId16"/>
    <p:sldId id="524" r:id="rId17"/>
    <p:sldId id="542" r:id="rId18"/>
    <p:sldId id="543" r:id="rId19"/>
    <p:sldId id="545" r:id="rId20"/>
    <p:sldId id="546" r:id="rId21"/>
    <p:sldId id="547" r:id="rId22"/>
    <p:sldId id="551" r:id="rId23"/>
    <p:sldId id="548" r:id="rId24"/>
    <p:sldId id="549" r:id="rId25"/>
    <p:sldId id="525" r:id="rId26"/>
    <p:sldId id="552" r:id="rId27"/>
    <p:sldId id="553" r:id="rId28"/>
    <p:sldId id="555" r:id="rId29"/>
    <p:sldId id="502" r:id="rId30"/>
    <p:sldId id="554" r:id="rId31"/>
    <p:sldId id="556" r:id="rId32"/>
    <p:sldId id="501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CC00"/>
    <a:srgbClr val="FF0066"/>
    <a:srgbClr val="00FFCC"/>
    <a:srgbClr val="0033CC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7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9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9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9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4DD06A-571F-714D-A8DA-F56FB5F96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CD0ADB-84F1-2643-8035-FE75BAFAC34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F4A011-1BC8-D041-8B27-9841B7DD334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D8381E-2559-224A-9E84-6BABBA051703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AC4FB0-5E3F-E24C-82ED-B65622682FEF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80F4B4-C61D-064B-AE1E-492A39792F0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4A6A5D-D397-1A4E-8BCE-DD7675E1FBA3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151E21E-EDCB-CF4D-8345-76E238532A4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F0DCCA4-A2D4-144A-BBF5-B79E9245A79C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87ADC0-8585-3342-9926-D0758E79CB8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C4C430-A0D6-6646-8CEA-960260DC6774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FA4118-A1CA-354B-879A-5898C5253C4D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245560-4097-534A-B6D9-78EF32B802B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8E3D30-AD6B-354F-955C-FCCC1B1CE94B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0EC10A-A910-284C-87E6-2426FAC7190D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3D04DD-F05C-A545-83EC-3C1413175C70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47018B-E5C0-B348-ABF5-283CABAE7A66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74189F-9952-0640-B336-7869E04DD84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64AF01-6D29-6644-A697-FDA3CAF5F434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23F060-8975-B74E-BC8A-AA2EEF79C6F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A5D6BC-E772-8646-810C-48D57281FCA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838C-222F-154B-94BF-205BEEA726B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B202DE-401D-D944-82A5-98712FFC0B87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5E809C-2A68-8647-BF0A-C0567E2E316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3E8DFD-E36E-2F47-8C38-313BD445193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2D53C3-CD0D-6D44-ACA6-AEFDD825486B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4B1397-5C33-964D-A18A-5179062BD79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C1006F-93B0-8147-BFC1-1B7D6DD24BA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502276-A383-BF45-80FE-78672C8D8FB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DC72E3-47AE-6048-A6EF-C77E82FE250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15A372-4A03-7F4B-9D34-1B0B5EDAAAE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AFF14A-C3C9-1E4A-83F5-683392CD570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44DBE-DA01-B647-B471-1667E0CD4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F48F8-3FD9-BB40-9DE9-EAC322190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B4949-89D3-BE40-B836-DDFEAD5A9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8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8F85C-1D6F-7C45-9D15-5C5D8745A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0B01B-1DAB-3840-B466-0F1FF962FF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D1BD9-0C25-6341-B009-F95CE31554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2F24F-6F6B-424B-892F-410CD3E20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3F575-F932-3F40-97D0-E459CC0E3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A4751-597E-AF4D-9F91-C37537F25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08517-B3F1-CE4A-A36C-F229CEB7D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6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E397D-83C9-6546-9D22-C0D61D9C4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118FA-2CD0-1645-88CA-B7759C61B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6067F-58C5-A242-8EC7-9B941182B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2B369-5B22-8E43-BCD8-D990566AF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2AFB863D-ECB5-1547-825D-2A92FFD166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History of the Universe</a:t>
            </a:r>
          </a:p>
        </p:txBody>
      </p:sp>
      <p:pic>
        <p:nvPicPr>
          <p:cNvPr id="17411" name="Picture 13" descr="dawnoftim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4784725" y="6289675"/>
            <a:ext cx="3216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Lecture 3; April </a:t>
            </a:r>
            <a:r>
              <a:rPr lang="en-US" dirty="0" smtClean="0"/>
              <a:t>11 2013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Measuring velocities. There is more to life than distances, says Hubble..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Hubble and his colleague Slipher and Humason use big telescopes to take spectra of those galaxies…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They want to find out what galaxies are made of!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Surprise, surprise! they discover that most galaxies are moving AWAY from us</a:t>
            </a:r>
          </a:p>
        </p:txBody>
      </p:sp>
      <p:pic>
        <p:nvPicPr>
          <p:cNvPr id="33796" name="Picture 4" descr="Outre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043238" cy="42386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Measuring velocities with a spectrum. Doppler Effect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Like the sound of a police car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When the car is approaching you hear high pitch, when is running away you hear a low pitch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The same with light: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When something is approaching you see </a:t>
            </a:r>
            <a:r>
              <a:rPr lang="ja-JP" altLang="en-US" sz="20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bluer</a:t>
            </a:r>
            <a:r>
              <a:rPr lang="ja-JP" altLang="en-US" sz="20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, more energetic light (blueshift)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When something is receding you see </a:t>
            </a:r>
            <a:r>
              <a:rPr lang="ja-JP" altLang="en-US" sz="20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redder</a:t>
            </a:r>
            <a:r>
              <a:rPr lang="ja-JP" altLang="en-US" sz="20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light, less energetic, light (redshift)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This is called </a:t>
            </a:r>
            <a:r>
              <a:rPr lang="ja-JP" altLang="en-US" sz="20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Doppler Effect</a:t>
            </a:r>
            <a:r>
              <a:rPr lang="ja-JP" altLang="en-US" sz="20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4" name="Picture 9" descr="NYCPoliceC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Measuring velocities with a spectrum. Doppler Effect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Quantitatively, due to the Doppler effect, the WAVELENGTH </a:t>
            </a:r>
            <a:r>
              <a:rPr lang="el-GR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baseline="-25000"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of some spectral feature is moved to a different wavelength </a:t>
            </a:r>
            <a:r>
              <a:rPr lang="el-GR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For a receding object, the redshift z is the amount of shift towards longer wavelengths: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Z=(</a:t>
            </a:r>
            <a:r>
              <a:rPr lang="el-GR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-</a:t>
            </a:r>
            <a:r>
              <a:rPr lang="el-GR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baseline="-25000"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)/</a:t>
            </a:r>
            <a:r>
              <a:rPr lang="el-GR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baseline="-25000"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For z much smaller than 1, the line of sight velocity is v=cz, where c is the speed of light (see Universe Chapter 24 for general formula) </a:t>
            </a:r>
            <a:endParaRPr lang="el-GR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Measuring Redshifts, an example.</a:t>
            </a:r>
          </a:p>
        </p:txBody>
      </p:sp>
      <p:pic>
        <p:nvPicPr>
          <p:cNvPr id="39939" name="Picture 9" descr="Kinney1996_Fig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00200"/>
            <a:ext cx="2782888" cy="2185988"/>
          </a:xfrm>
          <a:noFill/>
        </p:spPr>
      </p:pic>
      <p:pic>
        <p:nvPicPr>
          <p:cNvPr id="39940" name="Picture 10" descr="Elliptical_z0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810000"/>
            <a:ext cx="2778125" cy="2778125"/>
          </a:xfrm>
          <a:noFill/>
        </p:spPr>
      </p:pic>
      <p:sp>
        <p:nvSpPr>
          <p:cNvPr id="39941" name="Text Box 12"/>
          <p:cNvSpPr txBox="1">
            <a:spLocks noChangeArrowheads="1"/>
          </p:cNvSpPr>
          <p:nvPr/>
        </p:nvSpPr>
        <p:spPr bwMode="auto">
          <a:xfrm>
            <a:off x="6248400" y="2286000"/>
            <a:ext cx="69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Z=0</a:t>
            </a: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6248400" y="4876800"/>
            <a:ext cx="81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Z=?</a:t>
            </a:r>
          </a:p>
          <a:p>
            <a:pPr eaLnBrk="1" hangingPunct="1">
              <a:buFontTx/>
              <a:buChar char="•"/>
            </a:pPr>
            <a:r>
              <a:rPr lang="en-US"/>
              <a:t>V=?</a:t>
            </a: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304800" y="220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CaK 3933 </a:t>
            </a:r>
            <a:r>
              <a:rPr lang="en-US">
                <a:cs typeface="Times New Roman" charset="0"/>
              </a:rPr>
              <a:t>Å</a:t>
            </a:r>
          </a:p>
        </p:txBody>
      </p:sp>
      <p:sp>
        <p:nvSpPr>
          <p:cNvPr id="39944" name="Line 15"/>
          <p:cNvSpPr>
            <a:spLocks noChangeShapeType="1"/>
          </p:cNvSpPr>
          <p:nvPr/>
        </p:nvSpPr>
        <p:spPr bwMode="auto">
          <a:xfrm>
            <a:off x="2362200" y="25908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441325" y="49942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Where is the feature now?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Measuring redshifts, an example.</a:t>
            </a:r>
          </a:p>
        </p:txBody>
      </p:sp>
      <p:pic>
        <p:nvPicPr>
          <p:cNvPr id="41987" name="Picture 3" descr="Kinney1996_Fig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00200"/>
            <a:ext cx="2782888" cy="2185988"/>
          </a:xfrm>
          <a:noFill/>
        </p:spPr>
      </p:pic>
      <p:pic>
        <p:nvPicPr>
          <p:cNvPr id="41988" name="Picture 4" descr="Elliptical_z0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810000"/>
            <a:ext cx="2778125" cy="2778125"/>
          </a:xfrm>
          <a:noFill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248400" y="2286000"/>
            <a:ext cx="69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Z=0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248400" y="4876800"/>
            <a:ext cx="218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Z=0.1</a:t>
            </a:r>
          </a:p>
          <a:p>
            <a:pPr eaLnBrk="1" hangingPunct="1">
              <a:buFontTx/>
              <a:buChar char="•"/>
            </a:pPr>
            <a:r>
              <a:rPr lang="en-US"/>
              <a:t>V=30,000 km/s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CaK 3933 </a:t>
            </a:r>
            <a:r>
              <a:rPr lang="en-US">
                <a:cs typeface="Times New Roman" charset="0"/>
              </a:rPr>
              <a:t>Å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362200" y="25908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41325" y="49942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Where is the feature now?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895600" y="54102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First summary</a:t>
            </a:r>
          </a:p>
        </p:txBody>
      </p:sp>
      <p:sp>
        <p:nvSpPr>
          <p:cNvPr id="4403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Hubble measured distances to many galaxies out to several Mpc away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Taking spectra of the nebulae, Hubble and his colleagues were able to measure the relative velocity of galaxies with respect to us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They found that most galaxies are redshifted, as if they were moving away from us!!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Measuring velocities. Galaxies are moving away from us! 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Hubble found that most galaxies were moving away from us!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Furthermore, the more distant the galaxy, the larger the redshift</a:t>
            </a:r>
          </a:p>
        </p:txBody>
      </p:sp>
      <p:pic>
        <p:nvPicPr>
          <p:cNvPr id="46084" name="Picture 7" descr="figure-26-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1600200"/>
            <a:ext cx="2968625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law: galaxies are moving away from us! </a:t>
            </a:r>
          </a:p>
        </p:txBody>
      </p:sp>
      <p:pic>
        <p:nvPicPr>
          <p:cNvPr id="48131" name="Picture 6" descr="hubble_fig1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161088" cy="3646488"/>
          </a:xfrm>
          <a:noFill/>
        </p:spPr>
      </p:pic>
      <p:sp>
        <p:nvSpPr>
          <p:cNvPr id="530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109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Hubble found that redshift (or velocity) is proportional to distance (</a:t>
            </a:r>
            <a:r>
              <a: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24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law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): if you measure double speed, you also measure double distance!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law: the Hubble constant </a:t>
            </a:r>
          </a:p>
        </p:txBody>
      </p:sp>
      <p:pic>
        <p:nvPicPr>
          <p:cNvPr id="50179" name="Picture 3" descr="hubble_fig1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161088" cy="3646488"/>
          </a:xfrm>
          <a:noFill/>
        </p:spPr>
      </p:pic>
      <p:sp>
        <p:nvSpPr>
          <p:cNvPr id="535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1090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The ratio between velocity v and distance d is a constant, called the Hubble Constant or H</a:t>
            </a:r>
            <a:r>
              <a:rPr lang="en-US" sz="1800" baseline="-2500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=v/d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This is phenomenal! If we know H</a:t>
            </a:r>
            <a:r>
              <a:rPr lang="en-US" sz="1800" baseline="-25000">
                <a:latin typeface="Times New Roman" charset="0"/>
                <a:ea typeface="ＭＳ Ｐゴシック" charset="0"/>
                <a:cs typeface="ＭＳ Ｐゴシック" charset="0"/>
              </a:rPr>
              <a:t>0 </a:t>
            </a: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it is sufficient to measure velocity (or redshift), which is easy, as we saw earlier, to find out the distance to any galaxy!!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Even Hubble makes mistakes…. </a:t>
            </a:r>
          </a:p>
        </p:txBody>
      </p:sp>
      <p:pic>
        <p:nvPicPr>
          <p:cNvPr id="52227" name="Picture 3" descr="hubble_fig1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161088" cy="3646488"/>
          </a:xfrm>
          <a:noFill/>
        </p:spPr>
      </p:pic>
      <p:sp>
        <p:nvSpPr>
          <p:cNvPr id="538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109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 first measurement of the Hubble constant was wrong: 500 km/s/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Mpc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, instead of the current best estimate of 73.8+-2.4 km/s/</a:t>
            </a:r>
            <a:r>
              <a:rPr lang="en-US" sz="24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Mpc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Previously.. On Astro-2</a:t>
            </a:r>
          </a:p>
        </p:txBody>
      </p:sp>
      <p:sp>
        <p:nvSpPr>
          <p:cNvPr id="4853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The universe is much larger than the Milky Way (Gpc vs kpc)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There are billion of galaxies, the Milky Way is average Joe galaxy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Most galaxies can be classified based on their appearance 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Elliptical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Lenticular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Spiral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Irregular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Spirals rotate and have young stars, gas and dust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Ellipticals do not rotate and have old stars, no gas nor dust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Even Hubble makes mistakes…. </a:t>
            </a:r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1090613"/>
          </a:xfrm>
        </p:spPr>
        <p:txBody>
          <a:bodyPr/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 mistake was due to various reasons including that he used as standard candles things that were not standard candles</a:t>
            </a:r>
          </a:p>
        </p:txBody>
      </p:sp>
      <p:pic>
        <p:nvPicPr>
          <p:cNvPr id="54276" name="Picture 10" descr="hubble_fig1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6783388" cy="40163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However Hubble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law is valid.. and we can use it to infer distances. </a:t>
            </a:r>
          </a:p>
        </p:txBody>
      </p:sp>
      <p:sp>
        <p:nvSpPr>
          <p:cNvPr id="5406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Astronomers prefer to use redshift instead of velocity because that is what we measure.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Also redshifts are not properly a measure of speed in the common sense of the world, but a measure of the expansion of the Universe as we will see.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generalization of Hubble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law gives you the distance to any galaxy, provided you know the redshift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law. The Hubble constant is NOT a solved problem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Hubble constant is arguably the most important number in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cosmology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Planck recently claimed to have measured a Hubble constant that is somewhat smaller than what previously thought (that depends on some important assumptions)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What is currently considered the best measurement gives the Hubble constant to within 3% as if you knew your height within with 3 inches or so..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lot of people are still working to improve our measurements of the Hubble constant.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Summary 2 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 Law solves a big problem, providing distances to any object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If you know the redshift of a galaxy you know its distance with a given precision, equal to the precision with which you know the Hubble Constant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Redshifts can be measured very precisely, much more precisely than you know your height!!! For this reason astronomers generally say a galaxy is at a redshift z=0.4231, rather than quoting its distance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Distances can be known only to about 5%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 cosmology, as in all of physics, measurements also come with an uncertainty, equally important as the number itself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Law. Discussion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Are all galaxies redshifted? 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Why?</a:t>
            </a:r>
          </a:p>
        </p:txBody>
      </p:sp>
      <p:pic>
        <p:nvPicPr>
          <p:cNvPr id="62468" name="Picture 5" descr="local_group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51038"/>
            <a:ext cx="4038600" cy="38242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Universe is expanding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law is not only a convenient way to obtain distances to galaxies from their redshifts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law has a much more profound significance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 the current standard cosmological model, Hubble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law is believed to be the result of the </a:t>
            </a:r>
            <a:r>
              <a:rPr lang="en-US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expansion of the Universe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Universe is expanding</a:t>
            </a:r>
          </a:p>
        </p:txBody>
      </p:sp>
      <p:pic>
        <p:nvPicPr>
          <p:cNvPr id="66563" name="Picture 5" descr="expansion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304088" cy="470058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Universe is expanding. Meaning of the Hubble constant</a:t>
            </a:r>
          </a:p>
        </p:txBody>
      </p:sp>
      <p:sp>
        <p:nvSpPr>
          <p:cNvPr id="550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 our model of the expanding universe the Hubble constant represents the current expansion rate of the Universe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What is an expansion rate? Think about an interest rate on your savings account.. 3% per year now, next year might be different.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Universe is expanding. Meaning of the Hubble constant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Hubble constant also gives the timescale for the expansion.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normal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units the Hubble Constant is approximately 1/(10 Gyrs)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This tells us that the age of the Universe is of order 10 Gyrs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large value of the Hubble constant obtained by Hubble implied a much shorter life of the Universe, of order 1-2 Gyrs. This caused problems as it was inconsistent with the age of Earth, for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universe is expanding. Frequently asked questions…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What is the universe expanding into?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Nothing, the universe is all there is, spacetime is expanding itself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Where is the center of the expansion?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Nowhere, there is no center, the universe is homogenous and isotropic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Do we expand as well?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No, because we are bound by electromagnetic forces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Do galaxies expand?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 because they are bound by gravity and they detach from the Hubble Flow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Previously.. On Astro-2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 is difficult but very important to figure out the size and distance of things in the universe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One way astronomers do that is by using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standard candles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Examples of standard candles are cepheids variable stars and supernovae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universe is expanding. More frequently asked questions…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Are galaxies at z=2 moving faster than the speed of light?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No, the observed redshift is not really a Doppler effect! It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only a geometrical effect due to the expansion of the universe. As the universe gets larger wavelengths get stretched, resulting in the observed redshift.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Nothing moves!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Summary 3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law is interpreted as evidence that the universe is expanding.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universe is not expanding into anything, space itself expands.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timescale for expansion is given by the inverse of the Hubble constant ~ 10 Gyrs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universe is approximately 10 Gyrs old.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End</a:t>
            </a:r>
            <a:endParaRPr lang="en-US" b="1">
              <a:solidFill>
                <a:srgbClr val="FF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See you on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!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NO CLASS ON TUESDAY APRIL 16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Two </a:t>
            </a:r>
            <a:r>
              <a:rPr lang="en-US" sz="4000" b="1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important questions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Are there black holes in galaxies?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What is a black hole?</a:t>
            </a:r>
          </a:p>
          <a:p>
            <a:pPr eaLnBrk="1" hangingPunct="1"/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6" name="Picture 7" descr="SH_BlackHo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3811588" cy="36957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4000" b="1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important questions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How do we know it?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Exactly in the same way we know the mass of the sun, or the mass of galaxies for that matter!</a:t>
            </a:r>
          </a:p>
          <a:p>
            <a:pPr eaLnBrk="1" hangingPunct="1"/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46820" name="Picture 4" descr="2005orbit_animfull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4000" b="1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important questions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If the universe is homogeneous and isotropic how do stars know that there is a center of a galaxy to orbit around?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 is a matter of </a:t>
            </a:r>
            <a:r>
              <a:rPr lang="en-US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scale: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On scale much larger than a Mpc the universe is homogeneous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On scales much smaller than a Mpc the universe is NOT homogenous, there are galaxies, for example. 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charset="0"/>
              </a:rPr>
              <a:t>Assignments. Due Friday 4/</a:t>
            </a:r>
            <a:r>
              <a:rPr lang="en-US" sz="4000" b="1" dirty="0" smtClean="0">
                <a:solidFill>
                  <a:srgbClr val="FF3300"/>
                </a:solidFill>
                <a:latin typeface="Times New Roman" charset="0"/>
              </a:rPr>
              <a:t>19 </a:t>
            </a:r>
            <a:r>
              <a:rPr lang="en-US" sz="4000" b="1" dirty="0">
                <a:solidFill>
                  <a:srgbClr val="FF3300"/>
                </a:solidFill>
                <a:latin typeface="Times New Roman" charset="0"/>
              </a:rPr>
              <a:t>4PM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>
                <a:latin typeface="Times New Roman" charset="0"/>
              </a:rPr>
              <a:t>To TA: Universe 24.42 - 24.43 - 24.45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latin typeface="Times New Roman" charset="0"/>
              </a:rPr>
              <a:t>On your own: 24.17 thru </a:t>
            </a:r>
            <a:r>
              <a:rPr lang="en-US" dirty="0" smtClean="0">
                <a:latin typeface="Times New Roman" charset="0"/>
              </a:rPr>
              <a:t>24.30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7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Today.. On Astro-2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far are galaxies?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Measuring velocities and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redshifts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Hubble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law.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Universe is expanding.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far are galaxies? Hubble continues to work…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 1923 Hubble showed that M31 was 750 kpc away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But how big was the universe?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How far were all the other galaxies?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Using the 100 inch telescope on Mount Wilson, Hubble gets back to work and measures distances to many galaxies, as far as Mpc away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He uses standard candles, like cepheids.</a:t>
            </a:r>
          </a:p>
        </p:txBody>
      </p:sp>
      <p:pic>
        <p:nvPicPr>
          <p:cNvPr id="31748" name="Picture 12" descr="Outre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043238" cy="42386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12918</TotalTime>
  <Words>1641</Words>
  <Application>Microsoft Macintosh PowerPoint</Application>
  <PresentationFormat>On-screen Show (4:3)</PresentationFormat>
  <Paragraphs>169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Astro-2: History of the Universe</vt:lpstr>
      <vt:lpstr>Previously.. On Astro-2</vt:lpstr>
      <vt:lpstr>Previously.. On Astro-2</vt:lpstr>
      <vt:lpstr> Two important questions</vt:lpstr>
      <vt:lpstr>Two important questions</vt:lpstr>
      <vt:lpstr>Two important questions</vt:lpstr>
      <vt:lpstr>Assignments. Due Friday 4/19 4PM</vt:lpstr>
      <vt:lpstr>Today.. On Astro-2</vt:lpstr>
      <vt:lpstr>How far are galaxies? Hubble continues to work…</vt:lpstr>
      <vt:lpstr>Measuring velocities. There is more to life than distances, says Hubble..</vt:lpstr>
      <vt:lpstr>Measuring velocities with a spectrum. Doppler Effect</vt:lpstr>
      <vt:lpstr>Measuring velocities with a spectrum. Doppler Effect</vt:lpstr>
      <vt:lpstr>Measuring Redshifts, an example.</vt:lpstr>
      <vt:lpstr>Measuring redshifts, an example.</vt:lpstr>
      <vt:lpstr>First summary</vt:lpstr>
      <vt:lpstr>Measuring velocities. Galaxies are moving away from us! </vt:lpstr>
      <vt:lpstr>Hubble’s law: galaxies are moving away from us! </vt:lpstr>
      <vt:lpstr>Hubble’s law: the Hubble constant </vt:lpstr>
      <vt:lpstr>Even Hubble makes mistakes…. </vt:lpstr>
      <vt:lpstr>Even Hubble makes mistakes…. </vt:lpstr>
      <vt:lpstr>However Hubble’s law is valid.. and we can use it to infer distances. </vt:lpstr>
      <vt:lpstr>Hubble’s law. The Hubble constant is NOT a solved problem</vt:lpstr>
      <vt:lpstr>Summary 2 </vt:lpstr>
      <vt:lpstr>Hubble’s Law. Discussion </vt:lpstr>
      <vt:lpstr>The Universe is expanding</vt:lpstr>
      <vt:lpstr>The Universe is expanding</vt:lpstr>
      <vt:lpstr>The Universe is expanding. Meaning of the Hubble constant</vt:lpstr>
      <vt:lpstr>The Universe is expanding. Meaning of the Hubble constant</vt:lpstr>
      <vt:lpstr>The universe is expanding. Frequently asked questions…</vt:lpstr>
      <vt:lpstr>The universe is expanding. More frequently asked questions…</vt:lpstr>
      <vt:lpstr>Summary 3</vt:lpstr>
      <vt:lpstr>The End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perspective graduate students 2006</dc:title>
  <dc:creator>Tommaso Lorenzo Treu</dc:creator>
  <cp:lastModifiedBy>Tommaso Treu</cp:lastModifiedBy>
  <cp:revision>254</cp:revision>
  <dcterms:created xsi:type="dcterms:W3CDTF">2001-12-05T23:35:27Z</dcterms:created>
  <dcterms:modified xsi:type="dcterms:W3CDTF">2013-04-11T20:46:51Z</dcterms:modified>
</cp:coreProperties>
</file>