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482" r:id="rId2"/>
    <p:sldId id="521" r:id="rId3"/>
    <p:sldId id="522" r:id="rId4"/>
    <p:sldId id="523" r:id="rId5"/>
    <p:sldId id="524" r:id="rId6"/>
    <p:sldId id="525" r:id="rId7"/>
    <p:sldId id="526" r:id="rId8"/>
    <p:sldId id="527" r:id="rId9"/>
    <p:sldId id="555" r:id="rId10"/>
    <p:sldId id="529" r:id="rId11"/>
    <p:sldId id="531" r:id="rId12"/>
    <p:sldId id="533" r:id="rId13"/>
    <p:sldId id="532" r:id="rId14"/>
    <p:sldId id="534" r:id="rId15"/>
    <p:sldId id="554" r:id="rId16"/>
    <p:sldId id="537" r:id="rId17"/>
    <p:sldId id="535" r:id="rId18"/>
    <p:sldId id="538" r:id="rId19"/>
    <p:sldId id="539" r:id="rId20"/>
    <p:sldId id="540" r:id="rId21"/>
    <p:sldId id="556" r:id="rId22"/>
    <p:sldId id="541" r:id="rId23"/>
    <p:sldId id="551" r:id="rId24"/>
    <p:sldId id="542" r:id="rId25"/>
    <p:sldId id="543" r:id="rId26"/>
    <p:sldId id="544" r:id="rId27"/>
    <p:sldId id="545" r:id="rId28"/>
    <p:sldId id="546" r:id="rId29"/>
    <p:sldId id="547" r:id="rId30"/>
    <p:sldId id="549" r:id="rId31"/>
    <p:sldId id="536" r:id="rId32"/>
    <p:sldId id="548" r:id="rId33"/>
    <p:sldId id="552" r:id="rId34"/>
    <p:sldId id="553" r:id="rId35"/>
    <p:sldId id="501" r:id="rId3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00FF"/>
    <a:srgbClr val="00CC00"/>
    <a:srgbClr val="FF0066"/>
    <a:srgbClr val="00FFCC"/>
    <a:srgbClr val="0033CC"/>
    <a:srgbClr val="FF33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424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5C2612-E127-8946-A294-CB72A7BEE134}" type="datetime1">
              <a:rPr lang="en-US"/>
              <a:pPr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B7660D-57DC-DF42-A7BA-07B8088A8B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1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A6A1574-7784-1D4E-9B5E-3B30639ECF54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F4F7CA-14D7-5842-99BE-D82D389A804E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5B6C9-E5FC-294D-AF7D-C2F90B0DA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77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E7D23-B413-6E4A-BAAF-F3DC6096A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1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A144A-F3C8-6248-9B29-0E06FA3984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23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AACE9-101B-6C4F-BDC6-BD12C3A55F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99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E9463-B818-CC44-9FC5-883901A89B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41A161-3F65-1943-9DB9-888B4A7AE7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44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F13B3F-2720-E243-A5A2-0D62443BDF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16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E96B37-74FE-4440-89D8-7885C65B8E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7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D385C-889B-3E40-8780-EAA2974F2E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4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19ACE1-F28E-9741-A826-2530029391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62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2BE8CC-18C9-7A4A-BA11-3B6C947D8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6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1B25B-BB8E-7A4D-9A53-1347332DBD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1D2E98-567F-9B43-A9FC-815FD7857E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1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CF7A3-00CA-5C4E-840B-5DE7A0B72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0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FCE0C2-715A-3B4E-B100-0FF953595B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BF0CB79B-BFB6-2D43-990E-0E1C005009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7.png"/><Relationship Id="rId1" Type="http://schemas.microsoft.com/office/2007/relationships/media" Target="file://localhost/Users/tt/my_documents/astromovies/hs-2008-16-d-640x360_wmv.wmv" TargetMode="External"/><Relationship Id="rId2" Type="http://schemas.openxmlformats.org/officeDocument/2006/relationships/video" Target="file://localhost/Users/tt/my_documents/astromovies/hs-2008-16-d-640x360_wmv.wm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Relationship Id="rId3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7.png"/><Relationship Id="rId1" Type="http://schemas.microsoft.com/office/2007/relationships/media" Target="file://localhost/Users/tt/my_documents/astromovies/millennium_flythru.avi" TargetMode="External"/><Relationship Id="rId2" Type="http://schemas.openxmlformats.org/officeDocument/2006/relationships/video" Target="file://localhost/Users/tt/my_documents/astromovies/millennium_flythru.av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Astro-2: History of the Universe</a:t>
            </a:r>
          </a:p>
        </p:txBody>
      </p:sp>
      <p:pic>
        <p:nvPicPr>
          <p:cNvPr id="18435" name="Picture 13" descr="dawnoftime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4087" cy="4525963"/>
          </a:xfrm>
          <a:noFill/>
        </p:spPr>
      </p:pic>
      <p:sp>
        <p:nvSpPr>
          <p:cNvPr id="18436" name="Text Box 14"/>
          <p:cNvSpPr txBox="1">
            <a:spLocks noChangeArrowheads="1"/>
          </p:cNvSpPr>
          <p:nvPr/>
        </p:nvSpPr>
        <p:spPr bwMode="auto">
          <a:xfrm>
            <a:off x="4784725" y="6289675"/>
            <a:ext cx="3227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/>
              <a:t>Lecture 4; April </a:t>
            </a:r>
            <a:r>
              <a:rPr lang="en-US" dirty="0" smtClean="0"/>
              <a:t>18 2013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Large scale structures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Astronomers in the last 20 years mapped the local universe, providing a very detailed view of the LSS</a:t>
            </a:r>
          </a:p>
        </p:txBody>
      </p:sp>
      <p:pic>
        <p:nvPicPr>
          <p:cNvPr id="29700" name="Picture 7" descr="2dFzcon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743200"/>
            <a:ext cx="5951538" cy="35560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Coma the nearest massive cluster</a:t>
            </a:r>
          </a:p>
        </p:txBody>
      </p:sp>
      <p:pic>
        <p:nvPicPr>
          <p:cNvPr id="30723" name="Picture 7" descr="coma_kpno_b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Other examples of clusters</a:t>
            </a:r>
          </a:p>
        </p:txBody>
      </p:sp>
      <p:pic>
        <p:nvPicPr>
          <p:cNvPr id="31747" name="Picture 3" descr="a2218c_hs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11425"/>
            <a:ext cx="4038600" cy="2701925"/>
          </a:xfrm>
          <a:noFill/>
        </p:spPr>
      </p:pic>
      <p:pic>
        <p:nvPicPr>
          <p:cNvPr id="31748" name="Picture 4" descr="galaxy-cluster-abell1689-desk-12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900"/>
            <a:ext cx="4038600" cy="3230563"/>
          </a:xfr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2325" y="5527675"/>
            <a:ext cx="154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Abell 2218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470525" y="5756275"/>
            <a:ext cx="154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Abell 1689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Galaxies in clusters</a:t>
            </a:r>
          </a:p>
        </p:txBody>
      </p:sp>
      <p:sp>
        <p:nvSpPr>
          <p:cNvPr id="572428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Do you notice anything special about galaxies in clusters?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What color/morphology are they?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This is the so-called morphology density relation</a:t>
            </a:r>
          </a:p>
        </p:txBody>
      </p:sp>
      <p:pic>
        <p:nvPicPr>
          <p:cNvPr id="32772" name="Picture 8" descr="galaxy-cluster-abell1689-desk-12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900"/>
            <a:ext cx="4038600" cy="3230563"/>
          </a:xfrm>
          <a:noFill/>
        </p:spPr>
      </p:pic>
      <p:sp>
        <p:nvSpPr>
          <p:cNvPr id="32773" name="Text Box 10"/>
          <p:cNvSpPr txBox="1">
            <a:spLocks noChangeArrowheads="1"/>
          </p:cNvSpPr>
          <p:nvPr/>
        </p:nvSpPr>
        <p:spPr bwMode="auto">
          <a:xfrm>
            <a:off x="5470525" y="5756275"/>
            <a:ext cx="1547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Abell 1689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Morphology-Density relation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The fraction of elliptical galaxies increases with local density of galaxies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The fraction of spiral galaxies decreases with local density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The fraction of lenticular galaxies more or less follows that of ellipticals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latin typeface="Times New Roman" charset="0"/>
              </a:rPr>
              <a:t>This unsolved puzzle is thought to be connected to the formation of galaxies</a:t>
            </a:r>
          </a:p>
        </p:txBody>
      </p:sp>
      <p:pic>
        <p:nvPicPr>
          <p:cNvPr id="33796" name="Picture 7" descr="morphology-densi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00238"/>
            <a:ext cx="4038600" cy="39243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Evolution of the Morphology-Density relation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The fraction of elliptical and lenticular galaxies in dense regions is much lower at high redshift, back in time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This suggests that galaxies are transformed from spirals to elliptical/lenticulars are relatively recent time</a:t>
            </a:r>
          </a:p>
        </p:txBody>
      </p:sp>
      <p:pic>
        <p:nvPicPr>
          <p:cNvPr id="34820" name="Picture 6" descr="tsig-col-v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93875"/>
            <a:ext cx="4038600" cy="41370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How massive are clusters?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Clusters are gravitationally bound systems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Like elliptical galaxies, they do not rotate, they are pressure supported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Galaxies move very fast in clusters up to several thousands of km/s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As for elliptical galaxies, we can measure their mass using the virial theorem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M=k </a:t>
            </a:r>
            <a:r>
              <a:rPr lang="el-GR" sz="2000">
                <a:latin typeface="Times New Roman" charset="0"/>
                <a:cs typeface="Times New Roman" charset="0"/>
              </a:rPr>
              <a:t>σ</a:t>
            </a:r>
            <a:r>
              <a:rPr lang="en-US" sz="2000" baseline="30000">
                <a:latin typeface="Times New Roman" charset="0"/>
                <a:cs typeface="Times New Roman" charset="0"/>
              </a:rPr>
              <a:t>2</a:t>
            </a:r>
            <a:r>
              <a:rPr lang="en-US" sz="2000">
                <a:latin typeface="Times New Roman" charset="0"/>
                <a:cs typeface="Times New Roman" charset="0"/>
              </a:rPr>
              <a:t> R/G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  <a:cs typeface="Times New Roman" charset="0"/>
              </a:rPr>
              <a:t>The most massive clusters are up to 1 million of billions of solar masses</a:t>
            </a:r>
            <a:endParaRPr lang="el-GR" sz="2000">
              <a:latin typeface="Times New Roman" charset="0"/>
              <a:cs typeface="Times New Roman" charset="0"/>
            </a:endParaRPr>
          </a:p>
        </p:txBody>
      </p:sp>
      <p:pic>
        <p:nvPicPr>
          <p:cNvPr id="35844" name="Picture 6" descr="galaxy-cluster-abell1689-desk-12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47900"/>
            <a:ext cx="4038600" cy="32305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Summary 1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Galaxies do not live in isolation but in larger structures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The structures are called groups (like the local group we live in)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Clusters, like the Coma and Virgo Clusters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Superclusters, that contain many clusters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This is called the large scale structure of the universe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The morphological mix depends on local density!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3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What happens when galaxies collide?</a:t>
            </a:r>
          </a:p>
        </p:txBody>
      </p:sp>
      <p:pic>
        <p:nvPicPr>
          <p:cNvPr id="37891" name="Picture 6" descr="hst_antennae_9734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6663" y="1600200"/>
            <a:ext cx="6669087" cy="4525963"/>
          </a:xfrm>
          <a:noFill/>
        </p:spPr>
      </p:pic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4022725" y="6213475"/>
            <a:ext cx="1352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Antennae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What happens when galaxies collide? A galaxy merger</a:t>
            </a:r>
          </a:p>
        </p:txBody>
      </p:sp>
      <p:sp>
        <p:nvSpPr>
          <p:cNvPr id="58573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286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Every now and then galaxies collide, especially in groups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>
                <a:latin typeface="Times New Roman" charset="0"/>
              </a:rPr>
              <a:t>Mergers are devastating events, they change the morphology of galaxies as well as their stars</a:t>
            </a:r>
          </a:p>
          <a:p>
            <a:pPr eaLnBrk="1" hangingPunct="1">
              <a:lnSpc>
                <a:spcPct val="80000"/>
              </a:lnSpc>
            </a:pPr>
            <a:endParaRPr lang="en-US" sz="2400">
              <a:latin typeface="Times New Roman" charset="0"/>
            </a:endParaRPr>
          </a:p>
        </p:txBody>
      </p:sp>
      <p:pic>
        <p:nvPicPr>
          <p:cNvPr id="38916" name="Picture 5" descr="m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05000"/>
            <a:ext cx="5229225" cy="4025900"/>
          </a:xfrm>
          <a:noFill/>
        </p:spPr>
      </p:pic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4632325" y="6137275"/>
            <a:ext cx="811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Mice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Previously.. On Astro-2</a:t>
            </a:r>
          </a:p>
        </p:txBody>
      </p:sp>
      <p:sp>
        <p:nvSpPr>
          <p:cNvPr id="4853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charset="0"/>
              </a:rPr>
              <a:t>Galaxies appear to move away from us.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charset="0"/>
              </a:rPr>
              <a:t>The measured redshift is proportional to the measured distance through Hubble</a:t>
            </a:r>
            <a:r>
              <a:rPr lang="ja-JP" altLang="en-US" sz="2800" dirty="0">
                <a:latin typeface="Times New Roman" charset="0"/>
              </a:rPr>
              <a:t>’</a:t>
            </a:r>
            <a:r>
              <a:rPr lang="en-US" sz="2800" dirty="0">
                <a:latin typeface="Times New Roman" charset="0"/>
              </a:rPr>
              <a:t>s Law.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charset="0"/>
              </a:rPr>
              <a:t>The constant of proportionality is known as the Hubble constant H</a:t>
            </a:r>
            <a:r>
              <a:rPr lang="en-US" sz="2800" baseline="-25000" dirty="0">
                <a:latin typeface="Times New Roman" charset="0"/>
              </a:rPr>
              <a:t>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charset="0"/>
              </a:rPr>
              <a:t>Hubble</a:t>
            </a:r>
            <a:r>
              <a:rPr lang="ja-JP" altLang="en-US" sz="2800" dirty="0">
                <a:latin typeface="Times New Roman" charset="0"/>
              </a:rPr>
              <a:t>’</a:t>
            </a:r>
            <a:r>
              <a:rPr lang="en-US" sz="2800" dirty="0">
                <a:latin typeface="Times New Roman" charset="0"/>
              </a:rPr>
              <a:t>s Law can be used to infer distances to every galaxy once we know the redshift that is </a:t>
            </a:r>
            <a:r>
              <a:rPr lang="ja-JP" altLang="en-US" sz="2800" dirty="0">
                <a:latin typeface="Times New Roman" charset="0"/>
              </a:rPr>
              <a:t>“</a:t>
            </a:r>
            <a:r>
              <a:rPr lang="en-US" sz="2800" dirty="0">
                <a:latin typeface="Times New Roman" charset="0"/>
              </a:rPr>
              <a:t>easy</a:t>
            </a:r>
            <a:r>
              <a:rPr lang="ja-JP" altLang="en-US" sz="2800" dirty="0">
                <a:latin typeface="Times New Roman" charset="0"/>
              </a:rPr>
              <a:t>”</a:t>
            </a:r>
            <a:r>
              <a:rPr lang="en-US" sz="2800" dirty="0">
                <a:latin typeface="Times New Roman" charset="0"/>
              </a:rPr>
              <a:t> to measure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latin typeface="Times New Roman" charset="0"/>
              </a:rPr>
              <a:t>The Hubble constant is uncertain by </a:t>
            </a:r>
            <a:r>
              <a:rPr lang="en-US" sz="2800" dirty="0" smtClean="0">
                <a:latin typeface="Times New Roman" charset="0"/>
              </a:rPr>
              <a:t>~3% </a:t>
            </a:r>
            <a:r>
              <a:rPr lang="en-US" sz="2800" dirty="0">
                <a:latin typeface="Times New Roman" charset="0"/>
              </a:rPr>
              <a:t>and therefore astronomers use redshifts directly, which are much more precise</a:t>
            </a:r>
          </a:p>
          <a:p>
            <a:pPr eaLnBrk="1" hangingPunct="1">
              <a:lnSpc>
                <a:spcPct val="80000"/>
              </a:lnSpc>
            </a:pPr>
            <a:endParaRPr lang="en-US" sz="28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8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What happens when galaxies collide? A galaxy merger</a:t>
            </a:r>
          </a:p>
        </p:txBody>
      </p:sp>
      <p:sp>
        <p:nvSpPr>
          <p:cNvPr id="587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</a:rPr>
              <a:t>Mergers can transform two spirals into an elliptical galaxy or a bulge of a spiral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In the standard cosmological model galaxies are always born as spirals, they transform into ellipticals only via subsequent mergers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MOVIE</a:t>
            </a:r>
          </a:p>
        </p:txBody>
      </p:sp>
      <p:pic>
        <p:nvPicPr>
          <p:cNvPr id="39940" name="Picture 7" descr="merg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2925" y="1600200"/>
            <a:ext cx="2089150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777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hs-2008-16-d-640x360_wmv.wmv" descr="/Users/tt/my_documents/astromovies/hs-2008-16-d-640x360_wmv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0757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09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Galaxy mergers? Discussion</a:t>
            </a:r>
          </a:p>
        </p:txBody>
      </p:sp>
      <p:sp>
        <p:nvSpPr>
          <p:cNvPr id="5888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Galaxies initially form as spirals</a:t>
            </a:r>
          </a:p>
          <a:p>
            <a:pPr eaLnBrk="1" hangingPunct="1"/>
            <a:r>
              <a:rPr lang="en-US">
                <a:latin typeface="Times New Roman" charset="0"/>
              </a:rPr>
              <a:t>Ellipticals form by mergers of spirals</a:t>
            </a:r>
          </a:p>
          <a:p>
            <a:pPr eaLnBrk="1" hangingPunct="1"/>
            <a:r>
              <a:rPr lang="en-US">
                <a:latin typeface="Times New Roman" charset="0"/>
              </a:rPr>
              <a:t>Which ones have the oldest stars?</a:t>
            </a:r>
          </a:p>
          <a:p>
            <a:pPr eaLnBrk="1" hangingPunct="1"/>
            <a:r>
              <a:rPr lang="en-US">
                <a:latin typeface="Times New Roman" charset="0"/>
              </a:rPr>
              <a:t>Ellipticals</a:t>
            </a:r>
          </a:p>
          <a:p>
            <a:pPr eaLnBrk="1" hangingPunct="1"/>
            <a:r>
              <a:rPr lang="en-US">
                <a:latin typeface="Times New Roman" charset="0"/>
              </a:rPr>
              <a:t>Why?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880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Summary 2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Sometimes galaxy collide and merge</a:t>
            </a:r>
          </a:p>
          <a:p>
            <a:pPr eaLnBrk="1" hangingPunct="1"/>
            <a:r>
              <a:rPr lang="en-US">
                <a:latin typeface="Times New Roman" charset="0"/>
              </a:rPr>
              <a:t>Merging can induce bursts of star formation and changes in morphology</a:t>
            </a:r>
          </a:p>
          <a:p>
            <a:pPr eaLnBrk="1" hangingPunct="1"/>
            <a:r>
              <a:rPr lang="en-US">
                <a:latin typeface="Times New Roman" charset="0"/>
              </a:rPr>
              <a:t>One of the central assumption of the standard model of galaxy formation is that elliptical galaxies form by mergers of spirals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Dark matter. Galaxies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Rotation curves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If you count all mass than you can detect it is not nearly enough to produce the observed rotation curve.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Two options: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1) There is an extended halo of dark matter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2) Gravity is wrong</a:t>
            </a:r>
          </a:p>
        </p:txBody>
      </p:sp>
      <p:pic>
        <p:nvPicPr>
          <p:cNvPr id="45060" name="Picture 6" descr="figure-26-2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7925"/>
            <a:ext cx="4038600" cy="283051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Dark matter. Clusters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Back in the 30s a swiss astronomer named Zwicky measured the speed of galaxies in the Coma Cluster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Using the virial theorem he found out that the its mass was much larger than he could account for with the observed mass.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This has been confirmed many times in all clusters</a:t>
            </a:r>
          </a:p>
          <a:p>
            <a:pPr eaLnBrk="1" hangingPunct="1">
              <a:lnSpc>
                <a:spcPct val="90000"/>
              </a:lnSpc>
            </a:pPr>
            <a:r>
              <a:rPr lang="en-US" sz="2000">
                <a:latin typeface="Times New Roman" charset="0"/>
              </a:rPr>
              <a:t>Again this is evidence for dark matter, or for a problem with gravity (will discuss this in the next lecture).</a:t>
            </a:r>
          </a:p>
        </p:txBody>
      </p:sp>
      <p:pic>
        <p:nvPicPr>
          <p:cNvPr id="46084" name="Picture 6" descr="coma_kpno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43088"/>
            <a:ext cx="4038600" cy="403860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Dark matter. Brief excursion on particle physics. 1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</a:rPr>
              <a:t>According to our understanding of particle physics, ordinary matter is constituted of baryons (from greek heavy) and leptons (from greek light).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Baryons (protons and neutrons) are made of quarks and make up most of the mass of ordinary matter, like water</a:t>
            </a:r>
          </a:p>
        </p:txBody>
      </p:sp>
      <p:pic>
        <p:nvPicPr>
          <p:cNvPr id="47108" name="Picture 6" descr="2_dew_dr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879600"/>
            <a:ext cx="2606675" cy="39655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8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Dark matter. In clusters most of the 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“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baryonic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”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 mass is hot gas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X-ray observations show that the majority of baryonic mass in clusters is in the form of hot gas (1,000,000 K). Much more than the mass in stars!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The gas is too hot given the visible mass. Pressure support arguments applied to the cluster gas (like a balloon) imply that there is much more mass than meets the eye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Even considering all the hot gas, we can account for only 10% of the mass of a cluster. The rest remains undetected, and is called dark matter</a:t>
            </a:r>
          </a:p>
          <a:p>
            <a:pPr eaLnBrk="1" hangingPunct="1">
              <a:lnSpc>
                <a:spcPct val="80000"/>
              </a:lnSpc>
            </a:pPr>
            <a:r>
              <a:rPr lang="en-US" sz="1800">
                <a:latin typeface="Times New Roman" charset="0"/>
              </a:rPr>
              <a:t>Next time we will discuss whether dark matter is baryonic or not and alternatives to dark matter</a:t>
            </a:r>
          </a:p>
        </p:txBody>
      </p:sp>
      <p:pic>
        <p:nvPicPr>
          <p:cNvPr id="48132" name="Picture 6" descr="dark_matt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1613" y="1600200"/>
            <a:ext cx="2770187" cy="2185988"/>
          </a:xfrm>
          <a:noFill/>
        </p:spPr>
      </p:pic>
      <p:pic>
        <p:nvPicPr>
          <p:cNvPr id="48133" name="Picture 10" descr="chandr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0025" y="3938588"/>
            <a:ext cx="2773363" cy="21875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Most of the matter of the Universe is non-baryonic and dark</a:t>
            </a:r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According to this and other evidence, most of the mass in the universe is in the form of a mysterious entity called dark matter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Atoms are only 1/6 of dark matter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Baryons and dark matter are a minority of the energy of the universe.</a:t>
            </a:r>
          </a:p>
        </p:txBody>
      </p:sp>
      <p:pic>
        <p:nvPicPr>
          <p:cNvPr id="49156" name="Picture 20" descr="Wmap_pi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standard model: galaxies live in dark matter halos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400">
                <a:latin typeface="Times New Roman" charset="0"/>
              </a:rPr>
              <a:t>Since most of the mass of the universe is in the form of dark matter, this dominates the dynamics of the universe</a:t>
            </a:r>
          </a:p>
          <a:p>
            <a:pPr eaLnBrk="1" hangingPunct="1"/>
            <a:r>
              <a:rPr lang="en-US" sz="2400">
                <a:latin typeface="Times New Roman" charset="0"/>
              </a:rPr>
              <a:t>Cosmological numerical simulations can reproduce from first principles the appearance of large scale structures of the universe based on dark matter</a:t>
            </a:r>
          </a:p>
          <a:p>
            <a:pPr eaLnBrk="1" hangingPunct="1"/>
            <a:endParaRPr lang="en-US" sz="2400">
              <a:latin typeface="Times New Roman" charset="0"/>
            </a:endParaRPr>
          </a:p>
        </p:txBody>
      </p:sp>
      <p:pic>
        <p:nvPicPr>
          <p:cNvPr id="50180" name="Picture 6" descr="poster_millen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600200"/>
            <a:ext cx="3394075" cy="4525963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Previously.. On Astro-2</a:t>
            </a: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Hubble</a:t>
            </a:r>
            <a:r>
              <a:rPr lang="ja-JP" altLang="en-US">
                <a:latin typeface="Times New Roman" charset="0"/>
              </a:rPr>
              <a:t>’</a:t>
            </a:r>
            <a:r>
              <a:rPr lang="en-US">
                <a:latin typeface="Times New Roman" charset="0"/>
              </a:rPr>
              <a:t>s law is interpreted as evidence that the universe is expanding.</a:t>
            </a:r>
          </a:p>
          <a:p>
            <a:pPr eaLnBrk="1" hangingPunct="1"/>
            <a:r>
              <a:rPr lang="en-US">
                <a:latin typeface="Times New Roman" charset="0"/>
              </a:rPr>
              <a:t>The universe is not expanding into anything, space itself expands.</a:t>
            </a:r>
          </a:p>
          <a:p>
            <a:pPr eaLnBrk="1" hangingPunct="1"/>
            <a:r>
              <a:rPr lang="en-US">
                <a:latin typeface="Times New Roman" charset="0"/>
              </a:rPr>
              <a:t>The timescale for expansion is given by the inverse of the Hubble constant ~ 10 Gyrs</a:t>
            </a:r>
          </a:p>
          <a:p>
            <a:pPr eaLnBrk="1" hangingPunct="1"/>
            <a:r>
              <a:rPr lang="en-US">
                <a:latin typeface="Times New Roman" charset="0"/>
              </a:rPr>
              <a:t>The universe is approximately 10 Gyrs old.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742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Comparison of 2dF data and model</a:t>
            </a:r>
          </a:p>
        </p:txBody>
      </p:sp>
      <p:pic>
        <p:nvPicPr>
          <p:cNvPr id="51203" name="Picture 6" descr="2dFzcone_m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8488" y="1600200"/>
            <a:ext cx="5407025" cy="4525963"/>
          </a:xfrm>
          <a:noFill/>
        </p:spPr>
      </p:pic>
      <p:sp>
        <p:nvSpPr>
          <p:cNvPr id="51204" name="Line 8"/>
          <p:cNvSpPr>
            <a:spLocks noChangeShapeType="1"/>
          </p:cNvSpPr>
          <p:nvPr/>
        </p:nvSpPr>
        <p:spPr bwMode="auto">
          <a:xfrm>
            <a:off x="685800" y="3886200"/>
            <a:ext cx="12954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9"/>
          <p:cNvSpPr txBox="1">
            <a:spLocks noChangeArrowheads="1"/>
          </p:cNvSpPr>
          <p:nvPr/>
        </p:nvSpPr>
        <p:spPr bwMode="auto">
          <a:xfrm>
            <a:off x="60325" y="3317875"/>
            <a:ext cx="132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Real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The substructure 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“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crises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”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 of the standard model</a:t>
            </a:r>
          </a:p>
        </p:txBody>
      </p:sp>
      <p:pic>
        <p:nvPicPr>
          <p:cNvPr id="52227" name="Picture 11" descr="which2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35613" y="1600200"/>
            <a:ext cx="2263775" cy="4525963"/>
          </a:xfrm>
          <a:noFill/>
        </p:spPr>
      </p:pic>
      <p:pic>
        <p:nvPicPr>
          <p:cNvPr id="52228" name="Picture 12" descr="m3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1600200"/>
            <a:ext cx="2690813" cy="2185988"/>
          </a:xfrm>
          <a:noFill/>
        </p:spPr>
      </p:pic>
      <p:pic>
        <p:nvPicPr>
          <p:cNvPr id="52229" name="Picture 13" descr="a2218c_hs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75" y="3938588"/>
            <a:ext cx="3270250" cy="21875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 possible solution to the substructure 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“</a:t>
            </a:r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crises</a:t>
            </a:r>
            <a:r>
              <a:rPr lang="ja-JP" altLang="en-US" sz="4000" b="1">
                <a:solidFill>
                  <a:srgbClr val="FF3300"/>
                </a:solidFill>
                <a:latin typeface="Times New Roman" charset="0"/>
              </a:rPr>
              <a:t>”</a:t>
            </a:r>
            <a:endParaRPr lang="en-US" sz="4000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599048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Times New Roman" charset="0"/>
              </a:rPr>
              <a:t>Satellites are present also at galaxy scales, but they are not visible because they do not form stars efficiently</a:t>
            </a:r>
          </a:p>
          <a:p>
            <a:pPr eaLnBrk="1" hangingPunct="1"/>
            <a:r>
              <a:rPr lang="en-US" sz="2800">
                <a:latin typeface="Times New Roman" charset="0"/>
              </a:rPr>
              <a:t>How can we detect them if we do not see them? (next time..)</a:t>
            </a:r>
          </a:p>
        </p:txBody>
      </p:sp>
      <p:pic>
        <p:nvPicPr>
          <p:cNvPr id="53252" name="Picture 4" descr="m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1300" y="1600200"/>
            <a:ext cx="2690813" cy="2185988"/>
          </a:xfrm>
          <a:noFill/>
        </p:spPr>
      </p:pic>
      <p:pic>
        <p:nvPicPr>
          <p:cNvPr id="53253" name="Picture 5" descr="a2218c_h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75" y="3938588"/>
            <a:ext cx="3270250" cy="21875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Summary 3a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The motion of stars in galaxies and that of galaxies in clusters cannot be explained by the gravitational field of known matter</a:t>
            </a:r>
          </a:p>
          <a:p>
            <a:pPr eaLnBrk="1" hangingPunct="1"/>
            <a:r>
              <a:rPr lang="en-US">
                <a:latin typeface="Times New Roman" charset="0"/>
              </a:rPr>
              <a:t>This has been interpreted as evidence for exotic dark matter</a:t>
            </a:r>
          </a:p>
          <a:p>
            <a:pPr eaLnBrk="1" hangingPunct="1"/>
            <a:r>
              <a:rPr lang="en-US">
                <a:latin typeface="Times New Roman" charset="0"/>
              </a:rPr>
              <a:t>Dark matter makes up most of the mass of the Universe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6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Summary 3b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In the current standard model galaxies and clusters live in dark matter halos</a:t>
            </a:r>
          </a:p>
          <a:p>
            <a:pPr eaLnBrk="1" hangingPunct="1"/>
            <a:r>
              <a:rPr lang="en-US">
                <a:latin typeface="Times New Roman" charset="0"/>
              </a:rPr>
              <a:t>This model successfully reproduces the properties of the universe on large scales</a:t>
            </a:r>
          </a:p>
          <a:p>
            <a:pPr eaLnBrk="1" hangingPunct="1"/>
            <a:r>
              <a:rPr lang="en-US">
                <a:latin typeface="Times New Roman" charset="0"/>
              </a:rPr>
              <a:t>There are problem on small scales, such as the substructure problem. Perhaps the model is not right…we shall see!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8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4800" b="1">
                <a:solidFill>
                  <a:srgbClr val="FF3300"/>
                </a:solidFill>
                <a:latin typeface="Times New Roman" charset="0"/>
              </a:rPr>
              <a:t>The End</a:t>
            </a:r>
            <a:endParaRPr lang="en-US" b="1">
              <a:solidFill>
                <a:srgbClr val="FF3300"/>
              </a:solidFill>
              <a:latin typeface="Times New Roman" charset="0"/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See you on tuesday!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Today.. On Astro-2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Are galaxies isolated? Clusters, groups and large scale structures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What happens when galaxies collide?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>
                <a:latin typeface="Times New Roman" charset="0"/>
              </a:rPr>
              <a:t>Dark matter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Are galaxies isolated?</a:t>
            </a:r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sz="2800">
                <a:latin typeface="Times New Roman" charset="0"/>
              </a:rPr>
              <a:t>What do you guys think?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Did we encounter an example of overdensity of galaxies in the first three lectures?</a:t>
            </a:r>
          </a:p>
          <a:p>
            <a:pPr marL="609600" indent="-609600" eaLnBrk="1" hangingPunct="1"/>
            <a:r>
              <a:rPr lang="en-US" sz="2800">
                <a:latin typeface="Times New Roman" charset="0"/>
              </a:rPr>
              <a:t>The local group!</a:t>
            </a:r>
          </a:p>
        </p:txBody>
      </p:sp>
      <p:pic>
        <p:nvPicPr>
          <p:cNvPr id="558085" name="Picture 5" descr="local_group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51038"/>
            <a:ext cx="4038600" cy="382428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Most galaxies live in overdensities</a:t>
            </a:r>
          </a:p>
        </p:txBody>
      </p:sp>
      <p:pic>
        <p:nvPicPr>
          <p:cNvPr id="24579" name="Picture 8" descr="figure-26-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76413"/>
            <a:ext cx="8229600" cy="417353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>
                <a:solidFill>
                  <a:srgbClr val="FF3300"/>
                </a:solidFill>
                <a:latin typeface="Times New Roman" charset="0"/>
              </a:rPr>
              <a:t>Are galaxies isolated?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Large overdensities are called clusters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Small overdensities are called groups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Local Group is a group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 nearest cluster of galaxies is called the Virgo Cluster and it is about 17 Mpc away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800">
              <a:latin typeface="Times New Roman" charset="0"/>
            </a:endParaRPr>
          </a:p>
        </p:txBody>
      </p:sp>
      <p:pic>
        <p:nvPicPr>
          <p:cNvPr id="25604" name="Picture 6" descr="virgocenter_cfht_bi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3925" y="1600200"/>
            <a:ext cx="3867150" cy="4525963"/>
          </a:xfrm>
          <a:noFill/>
        </p:spPr>
      </p:pic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4708525" y="6213475"/>
            <a:ext cx="400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center of the Virgo Cluster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FF3300"/>
                </a:solidFill>
                <a:latin typeface="Times New Roman" charset="0"/>
              </a:rPr>
              <a:t>Are galaxies isolated? Clusters of galaxies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There are many clusters of galaxies, sometimes organized in even larger structures, called superclusters.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This is called the large scale structure of the Universe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800">
                <a:latin typeface="Times New Roman" charset="0"/>
              </a:rPr>
              <a:t>MOVIE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4708525" y="6213475"/>
            <a:ext cx="351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The region around the MW</a:t>
            </a:r>
          </a:p>
        </p:txBody>
      </p:sp>
      <p:pic>
        <p:nvPicPr>
          <p:cNvPr id="26629" name="Picture 7" descr="figure-26-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82800"/>
            <a:ext cx="4038600" cy="355917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millennium_flythru.avi" descr="/Users/tt/my_documents/astromovies/millennium_flythru.avi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7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14471</TotalTime>
  <Words>1365</Words>
  <Application>Microsoft Macintosh PowerPoint</Application>
  <PresentationFormat>On-screen Show (4:3)</PresentationFormat>
  <Paragraphs>130</Paragraphs>
  <Slides>35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Default Design</vt:lpstr>
      <vt:lpstr>Astro-2: History of the Universe</vt:lpstr>
      <vt:lpstr>Previously.. On Astro-2</vt:lpstr>
      <vt:lpstr>Previously.. On Astro-2</vt:lpstr>
      <vt:lpstr>Today.. On Astro-2</vt:lpstr>
      <vt:lpstr>Are galaxies isolated?</vt:lpstr>
      <vt:lpstr>Are galaxies isolated? Most galaxies live in overdensities</vt:lpstr>
      <vt:lpstr>Are galaxies isolated?</vt:lpstr>
      <vt:lpstr>Are galaxies isolated? Clusters of galaxies</vt:lpstr>
      <vt:lpstr>PowerPoint Presentation</vt:lpstr>
      <vt:lpstr>Are galaxies isolated? Large scale structures</vt:lpstr>
      <vt:lpstr>Are galaxies isolated? Coma the nearest massive cluster</vt:lpstr>
      <vt:lpstr>Are galaxies isolated? Other examples of clusters</vt:lpstr>
      <vt:lpstr>Are galaxies isolated? Galaxies in clusters</vt:lpstr>
      <vt:lpstr>Are galaxies isolated? Morphology-Density relation</vt:lpstr>
      <vt:lpstr>Are galaxies isolated? Evolution of the Morphology-Density relation</vt:lpstr>
      <vt:lpstr>Are galaxies isolated? How massive are clusters?</vt:lpstr>
      <vt:lpstr>Summary 1</vt:lpstr>
      <vt:lpstr>What happens when galaxies collide?</vt:lpstr>
      <vt:lpstr>What happens when galaxies collide? A galaxy merger</vt:lpstr>
      <vt:lpstr>What happens when galaxies collide? A galaxy merger</vt:lpstr>
      <vt:lpstr>PowerPoint Presentation</vt:lpstr>
      <vt:lpstr>Galaxy mergers? Discussion</vt:lpstr>
      <vt:lpstr>Summary 2</vt:lpstr>
      <vt:lpstr>Dark matter. Galaxies</vt:lpstr>
      <vt:lpstr>Dark matter. Clusters</vt:lpstr>
      <vt:lpstr>Dark matter. Brief excursion on particle physics. 1</vt:lpstr>
      <vt:lpstr>Dark matter. In clusters most of the “baryonic” mass is hot gas</vt:lpstr>
      <vt:lpstr>Most of the matter of the Universe is non-baryonic and dark</vt:lpstr>
      <vt:lpstr>The standard model: galaxies live in dark matter halos</vt:lpstr>
      <vt:lpstr>Comparison of 2dF data and model</vt:lpstr>
      <vt:lpstr>The substructure “crises” of the standard model</vt:lpstr>
      <vt:lpstr>A possible solution to the substructure “crises”</vt:lpstr>
      <vt:lpstr>Summary 3a</vt:lpstr>
      <vt:lpstr>Summary 3b</vt:lpstr>
      <vt:lpstr>The End</vt:lpstr>
    </vt:vector>
  </TitlesOfParts>
  <Company>california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for perspective graduate students 2006</dc:title>
  <dc:creator>Tommaso Lorenzo Treu</dc:creator>
  <cp:lastModifiedBy>Tommaso Treu</cp:lastModifiedBy>
  <cp:revision>322</cp:revision>
  <cp:lastPrinted>2011-04-05T20:43:32Z</cp:lastPrinted>
  <dcterms:created xsi:type="dcterms:W3CDTF">2011-04-04T00:06:47Z</dcterms:created>
  <dcterms:modified xsi:type="dcterms:W3CDTF">2013-04-18T00:07:23Z</dcterms:modified>
</cp:coreProperties>
</file>