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345" r:id="rId3"/>
    <p:sldId id="349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5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Osaka" charset="0"/>
        <a:cs typeface="Osaka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Osaka" charset="0"/>
        <a:cs typeface="Osaka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Osaka" charset="0"/>
        <a:cs typeface="Osaka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Osaka" charset="0"/>
        <a:cs typeface="Osaka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Osaka" charset="0"/>
        <a:cs typeface="Osak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Osaka" charset="0"/>
        <a:cs typeface="Osak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Osaka" charset="0"/>
        <a:cs typeface="Osak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Osaka" charset="0"/>
        <a:cs typeface="Osak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E5421"/>
    <a:srgbClr val="DE5639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F3872E-EC1D-274C-81D6-16AD406C86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24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9pPr>
          </a:lstStyle>
          <a:p>
            <a:fld id="{682A0D0F-4073-B442-B94B-39532FE8522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70AF61-446A-F344-8B7F-495E2CC073F4}" type="slidenum">
              <a:rPr lang="en-US" sz="1300"/>
              <a:pPr eaLnBrk="1" hangingPunct="1"/>
              <a:t>10</a:t>
            </a:fld>
            <a:endParaRPr lang="en-US" sz="130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0EEA68-E49F-EA4B-A08E-AACC7CADDCC1}" type="slidenum">
              <a:rPr lang="en-US" sz="1300"/>
              <a:pPr eaLnBrk="1" hangingPunct="1"/>
              <a:t>11</a:t>
            </a:fld>
            <a:endParaRPr lang="en-US" sz="130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E5A5F3F-0ADD-DD46-943F-8D6A23B47159}" type="slidenum">
              <a:rPr lang="en-US" sz="1300"/>
              <a:pPr eaLnBrk="1" hangingPunct="1"/>
              <a:t>12</a:t>
            </a:fld>
            <a:endParaRPr lang="en-US" sz="130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9C54042-8C82-0E4D-A222-A4CDDB5DC33C}" type="slidenum">
              <a:rPr lang="en-US" sz="1300"/>
              <a:pPr eaLnBrk="1" hangingPunct="1"/>
              <a:t>13</a:t>
            </a:fld>
            <a:endParaRPr lang="en-US" sz="130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EF94CED-005E-2249-9D90-6234205090FC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599194-3957-EF49-8DF6-67D9E0385832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3DF846-5BE9-5A4D-A20B-317AEBACEEDD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F437A6-20E9-FD42-B233-317950A1E83C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B970E9-1F23-1C40-89F4-2019894B8853}" type="slidenum">
              <a:rPr lang="en-US" sz="1300"/>
              <a:pPr eaLnBrk="1" hangingPunct="1"/>
              <a:t>18</a:t>
            </a:fld>
            <a:endParaRPr lang="en-US" sz="13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E979EC-CAE5-CF43-BDC0-FEA3507A8041}" type="slidenum">
              <a:rPr lang="en-US" sz="1300"/>
              <a:pPr eaLnBrk="1" hangingPunct="1"/>
              <a:t>19</a:t>
            </a:fld>
            <a:endParaRPr lang="en-US" sz="130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9pPr>
          </a:lstStyle>
          <a:p>
            <a:fld id="{DA60B557-4559-A44F-B095-544F281FC56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048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DCC36C-89C1-8748-8A9A-262A15D9D388}" type="slidenum">
              <a:rPr lang="en-US" sz="1300"/>
              <a:pPr eaLnBrk="1" hangingPunct="1"/>
              <a:t>20</a:t>
            </a:fld>
            <a:endParaRPr lang="en-US" sz="130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2491C5-63B7-1B49-A310-BB3843B1E8B6}" type="slidenum">
              <a:rPr lang="en-US" sz="1300"/>
              <a:pPr eaLnBrk="1" hangingPunct="1"/>
              <a:t>21</a:t>
            </a:fld>
            <a:endParaRPr lang="en-US" sz="13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C9DE64E-097D-2640-A6EB-8C1A98989443}" type="slidenum">
              <a:rPr lang="en-US" sz="1300"/>
              <a:pPr eaLnBrk="1" hangingPunct="1"/>
              <a:t>22</a:t>
            </a:fld>
            <a:endParaRPr lang="en-US" sz="13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DF91B5F-F941-184F-9DCD-C272CF22CC70}" type="slidenum">
              <a:rPr lang="en-US" sz="1300"/>
              <a:pPr eaLnBrk="1" hangingPunct="1"/>
              <a:t>23</a:t>
            </a:fld>
            <a:endParaRPr lang="en-US" sz="13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B3D197-2307-1A43-B165-F99AF9108774}" type="slidenum">
              <a:rPr lang="en-US" sz="1300"/>
              <a:pPr eaLnBrk="1" hangingPunct="1"/>
              <a:t>24</a:t>
            </a:fld>
            <a:endParaRPr lang="en-US" sz="13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C2928D-E633-574B-8103-83ED7CE92AFA}" type="slidenum">
              <a:rPr lang="en-US" sz="1300"/>
              <a:pPr eaLnBrk="1" hangingPunct="1"/>
              <a:t>25</a:t>
            </a:fld>
            <a:endParaRPr lang="en-US" sz="13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E61257-9643-9041-BE03-95DA06B29474}" type="slidenum">
              <a:rPr lang="en-US" sz="1300"/>
              <a:pPr eaLnBrk="1" hangingPunct="1"/>
              <a:t>26</a:t>
            </a:fld>
            <a:endParaRPr lang="en-US" sz="130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3256B9-B73C-ED48-921B-BB70FB13A4BD}" type="slidenum">
              <a:rPr lang="en-US" sz="1300"/>
              <a:pPr eaLnBrk="1" hangingPunct="1"/>
              <a:t>27</a:t>
            </a:fld>
            <a:endParaRPr lang="en-US" sz="130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7DE75A-D2BB-A84C-925D-63B26430CBAA}" type="slidenum">
              <a:rPr lang="en-US" sz="1300"/>
              <a:pPr eaLnBrk="1" hangingPunct="1"/>
              <a:t>28</a:t>
            </a:fld>
            <a:endParaRPr lang="en-US" sz="130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756177-9658-6245-BB45-9786F02EB94E}" type="slidenum">
              <a:rPr lang="en-US" sz="1300"/>
              <a:pPr eaLnBrk="1" hangingPunct="1"/>
              <a:t>29</a:t>
            </a:fld>
            <a:endParaRPr lang="en-US" sz="130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9pPr>
          </a:lstStyle>
          <a:p>
            <a:fld id="{F533550F-A352-1F42-82A9-1FF2375D7991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3763EF-8571-CA46-998B-5B2BB1816CF4}" type="slidenum">
              <a:rPr lang="en-US" sz="1300"/>
              <a:pPr eaLnBrk="1" hangingPunct="1"/>
              <a:t>30</a:t>
            </a:fld>
            <a:endParaRPr lang="en-US" sz="13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A0196D6-47EE-8C48-93CC-5AE18B316B2A}" type="slidenum">
              <a:rPr lang="en-US" sz="1300"/>
              <a:pPr eaLnBrk="1" hangingPunct="1"/>
              <a:t>31</a:t>
            </a:fld>
            <a:endParaRPr lang="en-US" sz="13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393CEC-E2F0-7A4D-9456-D160BCBB5E9A}" type="slidenum">
              <a:rPr lang="en-US" sz="1300"/>
              <a:pPr eaLnBrk="1" hangingPunct="1"/>
              <a:t>32</a:t>
            </a:fld>
            <a:endParaRPr lang="en-US" sz="13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9pPr>
          </a:lstStyle>
          <a:p>
            <a:fld id="{22F2F016-0DD3-124C-B7EF-98633458AF7D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73413D-0A86-494B-986E-1048A17EFFFD}" type="slidenum">
              <a:rPr lang="en-US" sz="1300"/>
              <a:pPr eaLnBrk="1" hangingPunct="1"/>
              <a:t>4</a:t>
            </a:fld>
            <a:endParaRPr lang="en-US" sz="130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0EF2A6-A83A-4044-BB32-4D9B959AF37E}" type="slidenum">
              <a:rPr lang="en-US" sz="1300"/>
              <a:pPr eaLnBrk="1" hangingPunct="1"/>
              <a:t>5</a:t>
            </a:fld>
            <a:endParaRPr lang="en-US" sz="130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406B1FD-43ED-8E41-BA32-387B17C4452F}" type="slidenum">
              <a:rPr lang="en-US" sz="1300"/>
              <a:pPr eaLnBrk="1" hangingPunct="1"/>
              <a:t>6</a:t>
            </a:fld>
            <a:endParaRPr lang="en-US" sz="130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EB26B3-C03A-6F49-AFA5-7956ABFF2104}" type="slidenum">
              <a:rPr lang="en-US" sz="1300"/>
              <a:pPr eaLnBrk="1" hangingPunct="1"/>
              <a:t>7</a:t>
            </a:fld>
            <a:endParaRPr lang="en-US" sz="130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AA7577A-E006-4445-AB5D-CDD4C7157F8B}" type="slidenum">
              <a:rPr lang="en-US" sz="1300"/>
              <a:pPr eaLnBrk="1" hangingPunct="1"/>
              <a:t>8</a:t>
            </a:fld>
            <a:endParaRPr lang="en-US" sz="130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230388" indent="-3974548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8490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698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45471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9396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F7CA9F-863B-6F46-A807-CEA2FFC83908}" type="slidenum">
              <a:rPr lang="en-US" sz="1300"/>
              <a:pPr eaLnBrk="1" hangingPunct="1"/>
              <a:t>9</a:t>
            </a:fld>
            <a:endParaRPr lang="en-US" sz="13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07194-EFAD-004C-B22F-A1A8DFB20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7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8A1F0-9708-7644-943B-2321D962F6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972064-3480-414E-95AE-1FD572435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F07B9-1735-AD41-A7E8-D896367420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0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A3510-74EA-364A-9FF8-8C90E323F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29021-AAB4-6C49-901C-825352DE3D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B4B96-9BA7-394D-B095-F53813721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4D9E9-E88F-3C4F-9119-C4F384C908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2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B00EC-9A58-9446-A302-D1B39F011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211FC-50DA-0242-AFF4-F012D5D0B1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1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F17C8-52BE-D44E-8389-FE044DF16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4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96ED3-9ABD-9E49-B0A5-2A9E3BC2F2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7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5121D-C44B-924E-BCA1-AC026898E8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4684A1E7-EA7D-2B43-A7D3-00738276DF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dawnoftim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0340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5"/>
          <p:cNvSpPr txBox="1">
            <a:spLocks noChangeArrowheads="1"/>
          </p:cNvSpPr>
          <p:nvPr/>
        </p:nvSpPr>
        <p:spPr bwMode="auto">
          <a:xfrm>
            <a:off x="5334000" y="6227763"/>
            <a:ext cx="2720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charset="0"/>
              </a:rPr>
              <a:t>Lecture 6; April </a:t>
            </a:r>
            <a:r>
              <a:rPr lang="en-US" sz="2000" dirty="0" smtClean="0">
                <a:latin typeface="Times New Roman" charset="0"/>
              </a:rPr>
              <a:t>30 2013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rgbClr val="FF3300"/>
                </a:solidFill>
                <a:latin typeface="Times New Roman" charset="0"/>
              </a:rPr>
              <a:t>Astro-2: History of the Universe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Olbers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 paradox. What does the sky look like in Newton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 model?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400">
                <a:latin typeface="Times New Roman" charset="0"/>
              </a:rPr>
              <a:t>How much is that?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The sun angular diameter is ½ a degree.. i.e. the solid angle covered is </a:t>
            </a:r>
            <a:r>
              <a:rPr lang="el-GR" sz="2400">
                <a:latin typeface="Times New Roman" charset="0"/>
                <a:cs typeface="Times New Roman" charset="0"/>
              </a:rPr>
              <a:t>π</a:t>
            </a:r>
            <a:r>
              <a:rPr lang="en-US" sz="2400">
                <a:latin typeface="Times New Roman" charset="0"/>
                <a:cs typeface="Times New Roman" charset="0"/>
              </a:rPr>
              <a:t>(</a:t>
            </a:r>
            <a:r>
              <a:rPr lang="en-US" sz="2400">
                <a:latin typeface="Times New Roman" charset="0"/>
              </a:rPr>
              <a:t>1/4)</a:t>
            </a:r>
            <a:r>
              <a:rPr lang="en-US" sz="2400" baseline="30000">
                <a:latin typeface="Times New Roman" charset="0"/>
              </a:rPr>
              <a:t>2</a:t>
            </a:r>
            <a:r>
              <a:rPr lang="en-US" sz="2400">
                <a:latin typeface="Times New Roman" charset="0"/>
              </a:rPr>
              <a:t>= 0.2 sq degrees.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The whole sky is 41,253 sq degrees…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And the answer is?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Does this make sense to you?</a:t>
            </a:r>
          </a:p>
        </p:txBody>
      </p:sp>
      <p:pic>
        <p:nvPicPr>
          <p:cNvPr id="34820" name="Picture 4" descr="olbers_paradox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33638"/>
            <a:ext cx="4038600" cy="2857500"/>
          </a:xfrm>
          <a:noFill/>
        </p:spPr>
      </p:pic>
    </p:spTree>
    <p:extLst>
      <p:ext uri="{BB962C8B-B14F-4D97-AF65-F5344CB8AC3E}">
        <p14:creationId xmlns:p14="http://schemas.microsoft.com/office/powerpoint/2010/main" val="3435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Olbers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 paradox.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Olbers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 solution.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Olbers postulated that the Universe was filled with an absorbing medium, like fog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However, if light is absorbed it will also re-radiate, producing light albeit at different wavelengths, so this doesn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sz="2800">
                <a:latin typeface="Times New Roman" charset="0"/>
              </a:rPr>
              <a:t>t work!</a:t>
            </a:r>
          </a:p>
        </p:txBody>
      </p:sp>
      <p:pic>
        <p:nvPicPr>
          <p:cNvPr id="36868" name="Picture 10" descr="Fog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47900"/>
            <a:ext cx="4038600" cy="3230563"/>
          </a:xfrm>
          <a:noFill/>
        </p:spPr>
      </p:pic>
    </p:spTree>
    <p:extLst>
      <p:ext uri="{BB962C8B-B14F-4D97-AF65-F5344CB8AC3E}">
        <p14:creationId xmlns:p14="http://schemas.microsoft.com/office/powerpoint/2010/main" val="376985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Olbers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 paradox.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The Big-Bang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 solution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400">
                <a:latin typeface="Times New Roman" charset="0"/>
              </a:rPr>
              <a:t>In the Big Bang model the Universe is finite in TIME (13.7 billion years)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This means that we can only see as far away as light has had time to travel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Furthermore stars were not always shining (the sun for example is 4.5 Gyrs old).</a:t>
            </a:r>
          </a:p>
        </p:txBody>
      </p:sp>
      <p:pic>
        <p:nvPicPr>
          <p:cNvPr id="38916" name="Picture 4" descr="HUDFHLarge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70138"/>
            <a:ext cx="4038600" cy="2986087"/>
          </a:xfrm>
          <a:noFill/>
        </p:spPr>
      </p:pic>
    </p:spTree>
    <p:extLst>
      <p:ext uri="{BB962C8B-B14F-4D97-AF65-F5344CB8AC3E}">
        <p14:creationId xmlns:p14="http://schemas.microsoft.com/office/powerpoint/2010/main" val="226193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Olbers</a:t>
            </a:r>
            <a:r>
              <a:rPr lang="ja-JP" altLang="en-US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b="1">
                <a:solidFill>
                  <a:srgbClr val="FF3300"/>
                </a:solidFill>
                <a:latin typeface="Times New Roman" charset="0"/>
              </a:rPr>
              <a:t>s paradox. Summary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 night sky is dark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This implies that the emission of starlight in the universe must be finite, in space, time or both.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This is fundamental test for any cosmological model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 Big-bang explains Olbers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sz="2800">
                <a:latin typeface="Times New Roman" charset="0"/>
              </a:rPr>
              <a:t>s paradox with the finiteness of the lifetime of the Universe and hence of its stars: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 universe is NOT eternal in the past! The universe evolves!</a:t>
            </a:r>
          </a:p>
        </p:txBody>
      </p:sp>
    </p:spTree>
    <p:extLst>
      <p:ext uri="{BB962C8B-B14F-4D97-AF65-F5344CB8AC3E}">
        <p14:creationId xmlns:p14="http://schemas.microsoft.com/office/powerpoint/2010/main" val="32583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Olbers</a:t>
            </a:r>
            <a:r>
              <a:rPr lang="ja-JP" altLang="en-US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b="1">
                <a:solidFill>
                  <a:srgbClr val="FF3300"/>
                </a:solidFill>
                <a:latin typeface="Times New Roman" charset="0"/>
              </a:rPr>
              <a:t>s paradox. Discussion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The night sky is dark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This implies that the emission of starlight in the universe must be finite, in space, time or both.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This is fundamental test for any cosmological model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Let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discuss if there are other solutions to Olbers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paradox… and possible observational tests!</a:t>
            </a:r>
          </a:p>
        </p:txBody>
      </p:sp>
    </p:spTree>
    <p:extLst>
      <p:ext uri="{BB962C8B-B14F-4D97-AF65-F5344CB8AC3E}">
        <p14:creationId xmlns:p14="http://schemas.microsoft.com/office/powerpoint/2010/main" val="87763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Other evidence for evolution:</a:t>
            </a:r>
          </a:p>
        </p:txBody>
      </p:sp>
      <p:pic>
        <p:nvPicPr>
          <p:cNvPr id="45059" name="Picture 9" descr="Bouwen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7578725" cy="3979863"/>
          </a:xfrm>
          <a:noFill/>
        </p:spPr>
      </p:pic>
      <p:sp>
        <p:nvSpPr>
          <p:cNvPr id="45060" name="Text Box 10"/>
          <p:cNvSpPr txBox="1">
            <a:spLocks noChangeArrowheads="1"/>
          </p:cNvSpPr>
          <p:nvPr/>
        </p:nvSpPr>
        <p:spPr bwMode="auto">
          <a:xfrm>
            <a:off x="3413125" y="6137275"/>
            <a:ext cx="476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Star formation history of the universe</a:t>
            </a:r>
          </a:p>
        </p:txBody>
      </p:sp>
    </p:spTree>
    <p:extLst>
      <p:ext uri="{BB962C8B-B14F-4D97-AF65-F5344CB8AC3E}">
        <p14:creationId xmlns:p14="http://schemas.microsoft.com/office/powerpoint/2010/main" val="30690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Hubble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 law: galaxies are moving away from us! </a:t>
            </a:r>
          </a:p>
        </p:txBody>
      </p:sp>
      <p:pic>
        <p:nvPicPr>
          <p:cNvPr id="47107" name="Picture 3" descr="hubble_fig1_small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6161088" cy="3646488"/>
          </a:xfrm>
          <a:noFill/>
        </p:spPr>
      </p:pic>
      <p:sp>
        <p:nvSpPr>
          <p:cNvPr id="67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10200"/>
            <a:ext cx="8229600" cy="1090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Hubble found that redshift (or velocity) is proportional to distance (</a:t>
            </a:r>
            <a:r>
              <a:rPr lang="en-US" sz="2400">
                <a:solidFill>
                  <a:srgbClr val="FF3300"/>
                </a:solidFill>
                <a:latin typeface="Times New Roman" charset="0"/>
              </a:rPr>
              <a:t>Hubble</a:t>
            </a:r>
            <a:r>
              <a:rPr lang="ja-JP" altLang="en-US" sz="2400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sz="2400">
                <a:solidFill>
                  <a:srgbClr val="FF3300"/>
                </a:solidFill>
                <a:latin typeface="Times New Roman" charset="0"/>
              </a:rPr>
              <a:t>s law</a:t>
            </a:r>
            <a:r>
              <a:rPr lang="en-US" sz="2400">
                <a:latin typeface="Times New Roman" charset="0"/>
              </a:rPr>
              <a:t>): if you measure double speed, you also measure double distance!</a:t>
            </a:r>
          </a:p>
        </p:txBody>
      </p:sp>
    </p:spTree>
    <p:extLst>
      <p:ext uri="{BB962C8B-B14F-4D97-AF65-F5344CB8AC3E}">
        <p14:creationId xmlns:p14="http://schemas.microsoft.com/office/powerpoint/2010/main" val="123202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The Big Bang explanation: The Universe is expanding</a:t>
            </a:r>
          </a:p>
        </p:txBody>
      </p:sp>
      <p:pic>
        <p:nvPicPr>
          <p:cNvPr id="49155" name="Picture 3" descr="expansion1"/>
          <p:cNvPicPr>
            <a:picLocks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7304088" cy="4700588"/>
          </a:xfrm>
          <a:noFill/>
        </p:spPr>
      </p:pic>
    </p:spTree>
    <p:extLst>
      <p:ext uri="{BB962C8B-B14F-4D97-AF65-F5344CB8AC3E}">
        <p14:creationId xmlns:p14="http://schemas.microsoft.com/office/powerpoint/2010/main" val="151579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 Frequently asked questions…just checking…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What is the universe expanding into?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Nothing, the universe is all there is, spacetime is expanding itself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Where is the center of the expansion?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Nowhere, there is no center, the universe is homogenous and isotropic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Do we expand as well?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No, because we are bound by electromagnetic forces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Do galaxies expand?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No because they are bound by gravity and they detach from the Hubble Flow</a:t>
            </a:r>
          </a:p>
        </p:txBody>
      </p:sp>
    </p:spTree>
    <p:extLst>
      <p:ext uri="{BB962C8B-B14F-4D97-AF65-F5344CB8AC3E}">
        <p14:creationId xmlns:p14="http://schemas.microsoft.com/office/powerpoint/2010/main" val="419732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The expansion of the Universe in the Big-Bang model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In the Big Bang model if you extrapolate back in time the size of the universe (or the average distance between galaxies) you find that it goes to zero in a finite amount of time (the age of the Universe).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If you pick any arbitrary distance as small as you like (e.g. two inches), a finite amount of time ago any two points in the universe was closer to each other than that distance.</a:t>
            </a:r>
          </a:p>
        </p:txBody>
      </p:sp>
      <p:pic>
        <p:nvPicPr>
          <p:cNvPr id="53252" name="Picture 18" descr="sydneyharrisbigbang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4563" y="1600200"/>
            <a:ext cx="38258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05499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b="1">
              <a:latin typeface="Times" charset="0"/>
            </a:endParaRPr>
          </a:p>
          <a:p>
            <a:pPr algn="ctr">
              <a:lnSpc>
                <a:spcPct val="120000"/>
              </a:lnSpc>
            </a:pPr>
            <a:r>
              <a:rPr lang="en-US" sz="3400" b="1">
                <a:solidFill>
                  <a:srgbClr val="FF3300"/>
                </a:solidFill>
                <a:latin typeface="Times" charset="0"/>
              </a:rPr>
              <a:t>Lecture 5 - Summary 1</a:t>
            </a:r>
            <a:endParaRPr lang="en-US" sz="3200" b="1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286723" name="Text Box 1027"/>
          <p:cNvSpPr txBox="1">
            <a:spLocks noChangeArrowheads="1"/>
          </p:cNvSpPr>
          <p:nvPr/>
        </p:nvSpPr>
        <p:spPr bwMode="auto">
          <a:xfrm>
            <a:off x="533400" y="17526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300">
                <a:latin typeface="Times" charset="0"/>
              </a:rPr>
              <a:t>Mass concentrations between us and a given object in the sky distort the image of that object on the sky, acting like magnifying lenses.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300">
                <a:latin typeface="Times" charset="0"/>
              </a:rPr>
              <a:t>Strong and weak lensing provide very accurate mass maps. Much more mass is detected than what is visible, strengthening the case for dark matter.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300">
                <a:latin typeface="Times" charset="0"/>
              </a:rPr>
              <a:t>The Hubble constant can be independently measured via lensing, as mass concentrations also stretch time, causing time-delays.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300">
                <a:latin typeface="Times" charset="0"/>
              </a:rPr>
              <a:t>Lensing can detect dark matter satellites</a:t>
            </a:r>
            <a:r>
              <a:rPr lang="ja-JP" altLang="en-US" sz="2300">
                <a:latin typeface="Times" charset="0"/>
              </a:rPr>
              <a:t>’</a:t>
            </a:r>
            <a:r>
              <a:rPr lang="en-US" sz="2300">
                <a:latin typeface="Times" charset="0"/>
              </a:rPr>
              <a:t> as well, if any..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The expansion of the Universe in the Big-Bang model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76600" cy="4953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In the Big Bang model the dynamics of the universe depends on of its geometry and content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The simplest order of magnitude estimate of the age is a straight line: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That means that the age of the universe now is 1/H</a:t>
            </a:r>
            <a:r>
              <a:rPr lang="en-US" sz="2000" baseline="-25000">
                <a:latin typeface="Times New Roman" charset="0"/>
                <a:ea typeface="ＭＳ Ｐゴシック" charset="0"/>
              </a:rPr>
              <a:t>0</a:t>
            </a:r>
          </a:p>
        </p:txBody>
      </p:sp>
      <p:pic>
        <p:nvPicPr>
          <p:cNvPr id="55300" name="Picture 4" descr="expansionhistory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514600"/>
            <a:ext cx="5029200" cy="2903538"/>
          </a:xfrm>
          <a:noFill/>
        </p:spPr>
      </p:pic>
    </p:spTree>
    <p:extLst>
      <p:ext uri="{BB962C8B-B14F-4D97-AF65-F5344CB8AC3E}">
        <p14:creationId xmlns:p14="http://schemas.microsoft.com/office/powerpoint/2010/main" val="123540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 unit conversion problem..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How much is 1/H</a:t>
            </a:r>
            <a:r>
              <a:rPr lang="en-US" sz="2800" baseline="-25000">
                <a:latin typeface="Times New Roman" charset="0"/>
              </a:rPr>
              <a:t>0 </a:t>
            </a:r>
            <a:r>
              <a:rPr lang="en-US" sz="2800">
                <a:latin typeface="Times New Roman" charset="0"/>
              </a:rPr>
              <a:t>in billion years?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First 1/H</a:t>
            </a:r>
            <a:r>
              <a:rPr lang="en-US" sz="2800" baseline="-25000">
                <a:latin typeface="Times New Roman" charset="0"/>
              </a:rPr>
              <a:t>0</a:t>
            </a:r>
            <a:r>
              <a:rPr lang="en-US" sz="2800">
                <a:latin typeface="Times New Roman" charset="0"/>
              </a:rPr>
              <a:t> is equal to Mpc s /(71 km) = 0.014 Mpc s / km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1 Mpc = 3.08e22 m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So 1/H</a:t>
            </a:r>
            <a:r>
              <a:rPr lang="en-US" sz="2800" baseline="-25000">
                <a:latin typeface="Times New Roman" charset="0"/>
              </a:rPr>
              <a:t>0</a:t>
            </a:r>
            <a:r>
              <a:rPr lang="en-US" sz="2800">
                <a:latin typeface="Times New Roman" charset="0"/>
              </a:rPr>
              <a:t> = 0.014 x 3.08e22 m s / 1000 m = 4.34e17 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1 yr = 365 x 24 x 3600 s = 3.15e7 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So 1s = 1/3.15e7 yr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Hence 1/H</a:t>
            </a:r>
            <a:r>
              <a:rPr lang="en-US" sz="2800" baseline="-25000">
                <a:latin typeface="Times New Roman" charset="0"/>
              </a:rPr>
              <a:t>0</a:t>
            </a:r>
            <a:r>
              <a:rPr lang="en-US" sz="2800">
                <a:latin typeface="Times New Roman" charset="0"/>
              </a:rPr>
              <a:t> is equal to 4.34e17/3.15e7 yr ~14e9 yr = 14 Gyr  </a:t>
            </a:r>
          </a:p>
        </p:txBody>
      </p:sp>
    </p:spTree>
    <p:extLst>
      <p:ext uri="{BB962C8B-B14F-4D97-AF65-F5344CB8AC3E}">
        <p14:creationId xmlns:p14="http://schemas.microsoft.com/office/powerpoint/2010/main" val="155561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The age of the universe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1/H</a:t>
            </a:r>
            <a:r>
              <a:rPr lang="en-US" baseline="-25000">
                <a:latin typeface="Times New Roman" charset="0"/>
              </a:rPr>
              <a:t>0</a:t>
            </a:r>
            <a:r>
              <a:rPr lang="en-US">
                <a:latin typeface="Times New Roman" charset="0"/>
              </a:rPr>
              <a:t> is approximately equal to 14 Gyr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The life of the universe is of order of 14Gyr.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Accurate calculations are possible if we know how much mass and dark energy there is in the universe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For example for a simple Einstein-de Sitter Universe (i.e. a closed Universe with no dark energy) the age of the universe is 2/3 of that, i.e. approximately 9 billion years.</a:t>
            </a:r>
          </a:p>
        </p:txBody>
      </p:sp>
    </p:spTree>
    <p:extLst>
      <p:ext uri="{BB962C8B-B14F-4D97-AF65-F5344CB8AC3E}">
        <p14:creationId xmlns:p14="http://schemas.microsoft.com/office/powerpoint/2010/main" val="249522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The expansion and age of the universe. Summary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Hubble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sz="2800">
                <a:latin typeface="Times New Roman" charset="0"/>
              </a:rPr>
              <a:t>s law is explained by the Big Bang model as a result of the expansion of the Universe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The Hubble constant gives us the current expansion rate of the universe, which we can use to estimate the age of the Universe.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1/H</a:t>
            </a:r>
            <a:r>
              <a:rPr lang="en-US" sz="2800" baseline="-25000">
                <a:latin typeface="Times New Roman" charset="0"/>
              </a:rPr>
              <a:t>0</a:t>
            </a:r>
            <a:r>
              <a:rPr lang="en-US" sz="2800">
                <a:latin typeface="Times New Roman" charset="0"/>
              </a:rPr>
              <a:t> is approximately equal to 14 Gyr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We should test whether this is consistent with the age of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sz="2800">
                <a:latin typeface="Times New Roman" charset="0"/>
              </a:rPr>
              <a:t>stuff</a:t>
            </a:r>
            <a:r>
              <a:rPr lang="ja-JP" altLang="en-US" sz="2800">
                <a:latin typeface="Times New Roman" charset="0"/>
              </a:rPr>
              <a:t>”</a:t>
            </a:r>
            <a:r>
              <a:rPr lang="en-US" sz="2800">
                <a:latin typeface="Times New Roman" charset="0"/>
              </a:rPr>
              <a:t> in the universe.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If we found something significantly older than the Universe, than we would have falsified the Big Bang theory </a:t>
            </a:r>
          </a:p>
        </p:txBody>
      </p:sp>
    </p:spTree>
    <p:extLst>
      <p:ext uri="{BB962C8B-B14F-4D97-AF65-F5344CB8AC3E}">
        <p14:creationId xmlns:p14="http://schemas.microsoft.com/office/powerpoint/2010/main" val="367980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Is there an age problem?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How old is stuff in the universe?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Cars are 100 years old..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Oldest documents are a few thousands years old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Oldest records of homo sapiens are 2 millions year old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Oldest records of mammals are 50 millions year old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Not even close…</a:t>
            </a:r>
          </a:p>
        </p:txBody>
      </p:sp>
      <p:pic>
        <p:nvPicPr>
          <p:cNvPr id="63492" name="Picture 5" descr="old_car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73338"/>
            <a:ext cx="4038600" cy="2578100"/>
          </a:xfrm>
          <a:noFill/>
        </p:spPr>
      </p:pic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4114800" y="2590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1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Is there an age problem? How old is Earth and the solar system?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</a:rPr>
              <a:t>Radioactive dating [Universe Chapter 8].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</a:rPr>
              <a:t>Uranium 238 decays to Lead 208 with a half life of 4.510 billion years.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</a:rPr>
              <a:t>By measuring the relative abundances of Uranium and Lead it has been measured that the oldest rocks on Earth are about 4.5 billions years old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</a:rPr>
              <a:t>The oldest rocks from the Moon have the same age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</a:rPr>
              <a:t>The oldest meteorites also have the same age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</a:rPr>
              <a:t>The oldest rocks from Mars have the same age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</a:rPr>
              <a:t>This suggests that the planets were formed approximately 4.5 billion years ago</a:t>
            </a:r>
          </a:p>
        </p:txBody>
      </p:sp>
      <p:pic>
        <p:nvPicPr>
          <p:cNvPr id="65540" name="Picture 7" descr="apollo17_earth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165832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Is there an age problem? How old is the sun? 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The age of stars can be inferred from stellar evolution models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The sun is 4.5 Gyrs old, consistent with the age of the oldest rocks in the solar system.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This is consistent with the idea that the planets formed from a protoplanetary disk around the young sun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The lifetime of the sun is estimated to be ~10 Gyrs.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400">
              <a:latin typeface="Times New Roman" charset="0"/>
            </a:endParaRPr>
          </a:p>
        </p:txBody>
      </p:sp>
      <p:pic>
        <p:nvPicPr>
          <p:cNvPr id="67588" name="Picture 6" descr="sun-soho011905-1919z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199920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Is there an age problem? How old are the oldest stars? 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marL="609600" indent="-609600" eaLnBrk="1" hangingPunct="1"/>
            <a:r>
              <a:rPr lang="en-US" sz="2800">
                <a:latin typeface="Times New Roman" charset="0"/>
              </a:rPr>
              <a:t>The age of stars can be inferred from stellar evolution models, by analyzing their color magnitude diagrams [Universe 19].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Globular clusters are made of very old stars, all in the same location.</a:t>
            </a:r>
          </a:p>
        </p:txBody>
      </p:sp>
      <p:pic>
        <p:nvPicPr>
          <p:cNvPr id="69636" name="Picture 6" descr="47Tuc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46250"/>
            <a:ext cx="4038600" cy="4232275"/>
          </a:xfrm>
          <a:noFill/>
        </p:spPr>
      </p:pic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5851525" y="6137275"/>
            <a:ext cx="1039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47 Tuc</a:t>
            </a:r>
          </a:p>
        </p:txBody>
      </p:sp>
    </p:spTree>
    <p:extLst>
      <p:ext uri="{BB962C8B-B14F-4D97-AF65-F5344CB8AC3E}">
        <p14:creationId xmlns:p14="http://schemas.microsoft.com/office/powerpoint/2010/main" val="165979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Is there an age problem? How old are the oldest stars? HR diagrams</a:t>
            </a:r>
          </a:p>
        </p:txBody>
      </p:sp>
      <p:pic>
        <p:nvPicPr>
          <p:cNvPr id="71683" name="Picture 7" descr="H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828800"/>
            <a:ext cx="3648075" cy="4525963"/>
          </a:xfrm>
          <a:noFill/>
        </p:spPr>
      </p:pic>
      <p:pic>
        <p:nvPicPr>
          <p:cNvPr id="71684" name="Picture 10" descr="ageGC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14588"/>
            <a:ext cx="4038600" cy="2897187"/>
          </a:xfrm>
          <a:noFill/>
        </p:spPr>
      </p:pic>
      <p:sp>
        <p:nvSpPr>
          <p:cNvPr id="71685" name="Line 11"/>
          <p:cNvSpPr>
            <a:spLocks noChangeShapeType="1"/>
          </p:cNvSpPr>
          <p:nvPr/>
        </p:nvSpPr>
        <p:spPr bwMode="auto">
          <a:xfrm flipH="1">
            <a:off x="4191000" y="3810000"/>
            <a:ext cx="9906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Text Box 12"/>
          <p:cNvSpPr txBox="1">
            <a:spLocks noChangeArrowheads="1"/>
          </p:cNvSpPr>
          <p:nvPr/>
        </p:nvSpPr>
        <p:spPr bwMode="auto">
          <a:xfrm>
            <a:off x="212725" y="5680075"/>
            <a:ext cx="50085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Age of the oldest globular clusters</a:t>
            </a:r>
          </a:p>
          <a:p>
            <a:pPr eaLnBrk="1" hangingPunct="1"/>
            <a:r>
              <a:rPr lang="en-US"/>
              <a:t>Ok with the current estimate 13.7 Gyrs.</a:t>
            </a:r>
          </a:p>
          <a:p>
            <a:pPr eaLnBrk="1" hangingPunct="1"/>
            <a:r>
              <a:rPr lang="en-US"/>
              <a:t>Not with 9 Gyrs of Einstein-de Sitter</a:t>
            </a:r>
          </a:p>
        </p:txBody>
      </p:sp>
    </p:spTree>
    <p:extLst>
      <p:ext uri="{BB962C8B-B14F-4D97-AF65-F5344CB8AC3E}">
        <p14:creationId xmlns:p14="http://schemas.microsoft.com/office/powerpoint/2010/main" val="143425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Is there an age problem? How old are the oldest galaxies? 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marL="609600" indent="-609600" eaLnBrk="1" hangingPunct="1"/>
            <a:r>
              <a:rPr lang="en-US" sz="2800">
                <a:latin typeface="Times New Roman" charset="0"/>
              </a:rPr>
              <a:t>The age of galaxies can be inferred from stellar evolution models, by analyzing their integrated spectra.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Elliptical galaxies are made of very old stars, up to 12 Gyrs or so.</a:t>
            </a:r>
          </a:p>
        </p:txBody>
      </p:sp>
      <p:pic>
        <p:nvPicPr>
          <p:cNvPr id="73732" name="Picture 7" descr="Thoma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7213"/>
            <a:ext cx="4038600" cy="4071937"/>
          </a:xfrm>
          <a:noFill/>
        </p:spPr>
      </p:pic>
    </p:spTree>
    <p:extLst>
      <p:ext uri="{BB962C8B-B14F-4D97-AF65-F5344CB8AC3E}">
        <p14:creationId xmlns:p14="http://schemas.microsoft.com/office/powerpoint/2010/main" val="117313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b="1">
              <a:latin typeface="Times" charset="0"/>
            </a:endParaRPr>
          </a:p>
          <a:p>
            <a:pPr algn="ctr">
              <a:lnSpc>
                <a:spcPct val="120000"/>
              </a:lnSpc>
            </a:pPr>
            <a:r>
              <a:rPr lang="en-US" sz="3400" b="1">
                <a:solidFill>
                  <a:srgbClr val="FF3300"/>
                </a:solidFill>
                <a:latin typeface="Times" charset="0"/>
              </a:rPr>
              <a:t>Lecture 5 - Summary 2</a:t>
            </a:r>
            <a:endParaRPr lang="en-US" sz="3200" b="1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294915" name="Text Box 1027"/>
          <p:cNvSpPr txBox="1">
            <a:spLocks noChangeArrowheads="1"/>
          </p:cNvSpPr>
          <p:nvPr/>
        </p:nvSpPr>
        <p:spPr bwMode="auto">
          <a:xfrm>
            <a:off x="533400" y="1612900"/>
            <a:ext cx="83058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Osaka" charset="0"/>
                <a:cs typeface="Osaka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300">
                <a:latin typeface="Times" charset="0"/>
              </a:rPr>
              <a:t>Most of the mass content in the Universe is unaccounted for: what is dark matter?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300">
                <a:latin typeface="Times" charset="0"/>
              </a:rPr>
              <a:t>If baryonic, it could be due to massive, compact halo objects (MACHOs). They don</a:t>
            </a:r>
            <a:r>
              <a:rPr lang="ja-JP" altLang="en-US" sz="2300">
                <a:latin typeface="Times" charset="0"/>
              </a:rPr>
              <a:t>’</a:t>
            </a:r>
            <a:r>
              <a:rPr lang="en-US" sz="2300">
                <a:latin typeface="Times" charset="0"/>
              </a:rPr>
              <a:t>t seem to be enough.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300">
                <a:latin typeface="Times" charset="0"/>
              </a:rPr>
              <a:t>If non-baryonic (as likely), dark matter could be made of elusive, massive particles (WIMPs), or massive neutrinos. Searches have proved inconclusive so far.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300">
                <a:latin typeface="Times" charset="0"/>
              </a:rPr>
              <a:t>The possibility remains that Newtonian gravity does not apply everywhere...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Is there an age problem? How about at high redshift? </a:t>
            </a:r>
          </a:p>
        </p:txBody>
      </p:sp>
      <p:pic>
        <p:nvPicPr>
          <p:cNvPr id="75779" name="Picture 6" descr="Jimenez_fig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7239000" cy="3619500"/>
          </a:xfrm>
          <a:noFill/>
        </p:spPr>
      </p:pic>
      <p:sp>
        <p:nvSpPr>
          <p:cNvPr id="75780" name="Text Box 7"/>
          <p:cNvSpPr txBox="1">
            <a:spLocks noChangeArrowheads="1"/>
          </p:cNvSpPr>
          <p:nvPr/>
        </p:nvSpPr>
        <p:spPr bwMode="auto">
          <a:xfrm>
            <a:off x="2057400" y="5486400"/>
            <a:ext cx="49307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Ages of the oldest stars at any redshift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There is a clear upper envelope</a:t>
            </a:r>
          </a:p>
        </p:txBody>
      </p:sp>
    </p:spTree>
    <p:extLst>
      <p:ext uri="{BB962C8B-B14F-4D97-AF65-F5344CB8AC3E}">
        <p14:creationId xmlns:p14="http://schemas.microsoft.com/office/powerpoint/2010/main" val="404328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Is there an age problem? An old galaxy at z=1.55 </a:t>
            </a: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5181600" y="6172200"/>
            <a:ext cx="324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53W091 z=1.55; 3.5 Gyr</a:t>
            </a:r>
          </a:p>
        </p:txBody>
      </p:sp>
      <p:pic>
        <p:nvPicPr>
          <p:cNvPr id="77828" name="Picture 7" descr="Spinrad_fg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28800"/>
            <a:ext cx="7294563" cy="4105275"/>
          </a:xfrm>
          <a:noFill/>
        </p:spPr>
      </p:pic>
    </p:spTree>
    <p:extLst>
      <p:ext uri="{BB962C8B-B14F-4D97-AF65-F5344CB8AC3E}">
        <p14:creationId xmlns:p14="http://schemas.microsoft.com/office/powerpoint/2010/main" val="276700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FF3300"/>
                </a:solidFill>
                <a:latin typeface="Times New Roman" charset="0"/>
              </a:rPr>
              <a:t>Is there an age problem?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latin typeface="Times New Roman" charset="0"/>
              </a:rPr>
              <a:t>No</a:t>
            </a:r>
          </a:p>
          <a:p>
            <a:pPr marL="609600" indent="-609600" eaLnBrk="1" hangingPunct="1"/>
            <a:r>
              <a:rPr lang="en-US" dirty="0">
                <a:latin typeface="Times New Roman" charset="0"/>
              </a:rPr>
              <a:t>Quite the opposite, the age of the oldest stars in the Universe are remarkably consistent with the age of the universe itself, at any redshift where we can measure it.</a:t>
            </a:r>
          </a:p>
          <a:p>
            <a:pPr marL="609600" indent="-609600" eaLnBrk="1" hangingPunct="1"/>
            <a:r>
              <a:rPr lang="en-US" dirty="0">
                <a:latin typeface="Times New Roman" charset="0"/>
              </a:rPr>
              <a:t>This does not prove that the model is right, but is a great triumph of the theories of the big bang and that of stellar evolution.</a:t>
            </a:r>
          </a:p>
        </p:txBody>
      </p:sp>
    </p:spTree>
    <p:extLst>
      <p:ext uri="{BB962C8B-B14F-4D97-AF65-F5344CB8AC3E}">
        <p14:creationId xmlns:p14="http://schemas.microsoft.com/office/powerpoint/2010/main" val="213186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FF3300"/>
                </a:solidFill>
                <a:latin typeface="Times" charset="0"/>
                <a:ea typeface="Osaka" charset="0"/>
                <a:cs typeface="Osaka" charset="0"/>
              </a:rPr>
              <a:t>The End</a:t>
            </a:r>
            <a:endParaRPr lang="en-US" b="1">
              <a:solidFill>
                <a:srgbClr val="FF3300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Osaka" charset="0"/>
                <a:cs typeface="Osaka" charset="0"/>
              </a:rPr>
              <a:t>See you on </a:t>
            </a:r>
            <a:r>
              <a:rPr lang="en-US" smtClean="0">
                <a:latin typeface="Times" charset="0"/>
                <a:ea typeface="Osaka" charset="0"/>
                <a:cs typeface="Osaka" charset="0"/>
              </a:rPr>
              <a:t>thursday</a:t>
            </a:r>
            <a:r>
              <a:rPr lang="en-US" dirty="0">
                <a:latin typeface="Times" charset="0"/>
                <a:ea typeface="Osaka" charset="0"/>
                <a:cs typeface="Osaka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Scientific model or theory. 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A scientific theory is a logically self-consistent model or framework for describing the behavior of a related set of natural or social phenomena.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It originates from and/or is supported by experimental evidence.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In this sense, a theory is a systematic and formalized expression of all previous observations that is </a:t>
            </a:r>
            <a:r>
              <a:rPr lang="en-US" sz="2400" b="1">
                <a:solidFill>
                  <a:srgbClr val="FF3300"/>
                </a:solidFill>
                <a:latin typeface="Times New Roman" charset="0"/>
              </a:rPr>
              <a:t>predictive, logical and testable</a:t>
            </a:r>
            <a:r>
              <a:rPr lang="en-US" sz="2400">
                <a:latin typeface="Times New Roman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Scientific theories are always tentative, and subject to corrections or inclusion in a yet wider theory.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Good scientific theories should be </a:t>
            </a:r>
            <a:r>
              <a:rPr lang="ja-JP" altLang="en-US" sz="2400">
                <a:latin typeface="Times New Roman" charset="0"/>
              </a:rPr>
              <a:t>“</a:t>
            </a:r>
            <a:r>
              <a:rPr lang="en-US" sz="2400">
                <a:latin typeface="Times New Roman" charset="0"/>
              </a:rPr>
              <a:t>simple</a:t>
            </a:r>
            <a:r>
              <a:rPr lang="ja-JP" altLang="en-US" sz="2400">
                <a:latin typeface="Times New Roman" charset="0"/>
              </a:rPr>
              <a:t>”</a:t>
            </a:r>
            <a:r>
              <a:rPr lang="en-US" sz="2400">
                <a:latin typeface="Times New Roman" charset="0"/>
              </a:rPr>
              <a:t>. Ockham</a:t>
            </a:r>
            <a:r>
              <a:rPr lang="ja-JP" altLang="en-US" sz="2400">
                <a:latin typeface="Times New Roman" charset="0"/>
              </a:rPr>
              <a:t>’</a:t>
            </a:r>
            <a:r>
              <a:rPr lang="en-US" sz="2400">
                <a:latin typeface="Times New Roman" charset="0"/>
              </a:rPr>
              <a:t>s razor</a:t>
            </a:r>
          </a:p>
        </p:txBody>
      </p:sp>
    </p:spTree>
    <p:extLst>
      <p:ext uri="{BB962C8B-B14F-4D97-AF65-F5344CB8AC3E}">
        <p14:creationId xmlns:p14="http://schemas.microsoft.com/office/powerpoint/2010/main" val="213635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In physics, theories are often formalized as models of reality 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A theory is a model of reality, one that explains certain scientific facts</a:t>
            </a:r>
          </a:p>
          <a:p>
            <a:pPr eaLnBrk="1" hangingPunct="1"/>
            <a:r>
              <a:rPr lang="en-US">
                <a:latin typeface="Times New Roman" charset="0"/>
              </a:rPr>
              <a:t>The model does not aspire to be a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true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>
                <a:latin typeface="Times New Roman" charset="0"/>
              </a:rPr>
              <a:t> picture of reality. Another, more accurate, model can later replace the previous model.</a:t>
            </a:r>
          </a:p>
        </p:txBody>
      </p:sp>
    </p:spTree>
    <p:extLst>
      <p:ext uri="{BB962C8B-B14F-4D97-AF65-F5344CB8AC3E}">
        <p14:creationId xmlns:p14="http://schemas.microsoft.com/office/powerpoint/2010/main" val="261986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Today.. On Astro-2.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Evidence for the big bang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Olbers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paradox. The Universe is evolving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Hubble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Law. The Universe is expanding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Timescales.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The age of the Universe and the age of stuff in the Universe. Is there a conflict?</a:t>
            </a:r>
          </a:p>
        </p:txBody>
      </p:sp>
    </p:spTree>
    <p:extLst>
      <p:ext uri="{BB962C8B-B14F-4D97-AF65-F5344CB8AC3E}">
        <p14:creationId xmlns:p14="http://schemas.microsoft.com/office/powerpoint/2010/main" val="384163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Olbers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 paradox. The night sky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What strikes you of the night sky?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It is dark!!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This apparently superficial statement (formulated by Heinrich Olbers in the early 1800s) has very profound consequences and is one of strongest pieces of evidence in favor of the big bang</a:t>
            </a:r>
          </a:p>
        </p:txBody>
      </p:sp>
      <p:pic>
        <p:nvPicPr>
          <p:cNvPr id="28676" name="Picture 10" descr="UDF_jwful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51025"/>
            <a:ext cx="4038600" cy="4022725"/>
          </a:xfrm>
          <a:noFill/>
        </p:spPr>
      </p:pic>
    </p:spTree>
    <p:extLst>
      <p:ext uri="{BB962C8B-B14F-4D97-AF65-F5344CB8AC3E}">
        <p14:creationId xmlns:p14="http://schemas.microsoft.com/office/powerpoint/2010/main" val="79606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Olbers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 paradox. A step back..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>
                <a:latin typeface="Times New Roman" charset="0"/>
              </a:rPr>
              <a:t>Newton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sz="2800">
                <a:latin typeface="Times New Roman" charset="0"/>
              </a:rPr>
              <a:t>s model of the universe was: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Eternal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Infinite (otherwise it would collapse gravitationally)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Flat Space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Time independent of space</a:t>
            </a:r>
          </a:p>
        </p:txBody>
      </p:sp>
      <p:pic>
        <p:nvPicPr>
          <p:cNvPr id="30724" name="Picture 6" descr="sir_isaac_newto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752600"/>
            <a:ext cx="3556000" cy="4489450"/>
          </a:xfrm>
          <a:noFill/>
        </p:spPr>
      </p:pic>
    </p:spTree>
    <p:extLst>
      <p:ext uri="{BB962C8B-B14F-4D97-AF65-F5344CB8AC3E}">
        <p14:creationId xmlns:p14="http://schemas.microsoft.com/office/powerpoint/2010/main" val="260430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Olbers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 paradox. What does the sky look like in Newton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 model?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400">
                <a:latin typeface="Times New Roman" charset="0"/>
              </a:rPr>
              <a:t>For every line of sight sooner or later you find a star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Surface brightness is independent of distance for a Euclidean flat space (draw on the blackboard)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This would mean that the sky should have the same surface brightness of the sun, your average Joe star.</a:t>
            </a:r>
          </a:p>
        </p:txBody>
      </p:sp>
      <p:pic>
        <p:nvPicPr>
          <p:cNvPr id="32772" name="Picture 6" descr="olbers_paradox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33638"/>
            <a:ext cx="4038600" cy="2857500"/>
          </a:xfrm>
          <a:noFill/>
        </p:spPr>
      </p:pic>
    </p:spTree>
    <p:extLst>
      <p:ext uri="{BB962C8B-B14F-4D97-AF65-F5344CB8AC3E}">
        <p14:creationId xmlns:p14="http://schemas.microsoft.com/office/powerpoint/2010/main" val="127551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5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Sans titre:Applications:Microsoft Office 2004:Templates:Presentations:Designs:Blank Presentation</Template>
  <TotalTime>5266</TotalTime>
  <Words>1911</Words>
  <Application>Microsoft Macintosh PowerPoint</Application>
  <PresentationFormat>On-screen Show (4:3)</PresentationFormat>
  <Paragraphs>181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Tahoma</vt:lpstr>
      <vt:lpstr>Osaka</vt:lpstr>
      <vt:lpstr>Arial</vt:lpstr>
      <vt:lpstr>Times</vt:lpstr>
      <vt:lpstr>ＭＳ Ｐゴシック</vt:lpstr>
      <vt:lpstr>Times New Roman</vt:lpstr>
      <vt:lpstr>Verdana</vt:lpstr>
      <vt:lpstr>Blank Presentation</vt:lpstr>
      <vt:lpstr>PowerPoint Presentation</vt:lpstr>
      <vt:lpstr>PowerPoint Presentation</vt:lpstr>
      <vt:lpstr>PowerPoint Presentation</vt:lpstr>
      <vt:lpstr>Scientific model or theory. </vt:lpstr>
      <vt:lpstr>In physics, theories are often formalized as models of reality </vt:lpstr>
      <vt:lpstr>Today.. On Astro-2.  Evidence for the big bang</vt:lpstr>
      <vt:lpstr>Olbers’s paradox. The night sky</vt:lpstr>
      <vt:lpstr>Olbers’s paradox. A step back..</vt:lpstr>
      <vt:lpstr>Olbers’s paradox. What does the sky look like in Newton’s model?</vt:lpstr>
      <vt:lpstr>Olbers’s paradox. What does the sky look like in Newton’s model?</vt:lpstr>
      <vt:lpstr>Olbers’s paradox.  Olbers’s solution.</vt:lpstr>
      <vt:lpstr>Olbers’s paradox.  The Big-Bang’s solution</vt:lpstr>
      <vt:lpstr>Olbers’s paradox. Summary</vt:lpstr>
      <vt:lpstr>Olbers’s paradox. Discussion</vt:lpstr>
      <vt:lpstr>Other evidence for evolution:</vt:lpstr>
      <vt:lpstr>Hubble’s law: galaxies are moving away from us! </vt:lpstr>
      <vt:lpstr>The Big Bang explanation: The Universe is expanding</vt:lpstr>
      <vt:lpstr> Frequently asked questions…just checking…</vt:lpstr>
      <vt:lpstr>The expansion of the Universe in the Big-Bang model</vt:lpstr>
      <vt:lpstr>The expansion of the Universe in the Big-Bang model</vt:lpstr>
      <vt:lpstr>A unit conversion problem..</vt:lpstr>
      <vt:lpstr>The age of the universe</vt:lpstr>
      <vt:lpstr>The expansion and age of the universe. Summary</vt:lpstr>
      <vt:lpstr>Is there an age problem?</vt:lpstr>
      <vt:lpstr>Is there an age problem? How old is Earth and the solar system?</vt:lpstr>
      <vt:lpstr>Is there an age problem? How old is the sun? </vt:lpstr>
      <vt:lpstr>Is there an age problem? How old are the oldest stars? </vt:lpstr>
      <vt:lpstr>Is there an age problem? How old are the oldest stars? HR diagrams</vt:lpstr>
      <vt:lpstr>Is there an age problem? How old are the oldest galaxies? </vt:lpstr>
      <vt:lpstr>Is there an age problem? How about at high redshift? </vt:lpstr>
      <vt:lpstr>Is there an age problem? An old galaxy at z=1.55 </vt:lpstr>
      <vt:lpstr>Is there an age problem?</vt:lpstr>
      <vt:lpstr>The End</vt:lpstr>
    </vt:vector>
  </TitlesOfParts>
  <Manager/>
  <Company>BSUC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Dave Hassal</dc:creator>
  <cp:keywords/>
  <dc:description/>
  <cp:lastModifiedBy>Tommaso Treu</cp:lastModifiedBy>
  <cp:revision>67</cp:revision>
  <dcterms:created xsi:type="dcterms:W3CDTF">2006-04-17T20:37:30Z</dcterms:created>
  <dcterms:modified xsi:type="dcterms:W3CDTF">2013-04-30T22:14:02Z</dcterms:modified>
  <cp:category/>
</cp:coreProperties>
</file>