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sldIdLst>
    <p:sldId id="482" r:id="rId2"/>
    <p:sldId id="595" r:id="rId3"/>
    <p:sldId id="596" r:id="rId4"/>
    <p:sldId id="523" r:id="rId5"/>
    <p:sldId id="585" r:id="rId6"/>
    <p:sldId id="601" r:id="rId7"/>
    <p:sldId id="602" r:id="rId8"/>
    <p:sldId id="603" r:id="rId9"/>
    <p:sldId id="605" r:id="rId10"/>
    <p:sldId id="606" r:id="rId11"/>
    <p:sldId id="607" r:id="rId12"/>
    <p:sldId id="608" r:id="rId13"/>
    <p:sldId id="609" r:id="rId14"/>
    <p:sldId id="611" r:id="rId15"/>
    <p:sldId id="612" r:id="rId16"/>
    <p:sldId id="613" r:id="rId17"/>
    <p:sldId id="614" r:id="rId18"/>
    <p:sldId id="615" r:id="rId19"/>
    <p:sldId id="616" r:id="rId20"/>
    <p:sldId id="617" r:id="rId21"/>
    <p:sldId id="618" r:id="rId22"/>
    <p:sldId id="619" r:id="rId23"/>
    <p:sldId id="621" r:id="rId24"/>
    <p:sldId id="622" r:id="rId25"/>
    <p:sldId id="623" r:id="rId26"/>
    <p:sldId id="521" r:id="rId27"/>
    <p:sldId id="587" r:id="rId28"/>
  </p:sldIdLst>
  <p:sldSz cx="9144000" cy="6858000" type="screen4x3"/>
  <p:notesSz cx="6400800" cy="8686800"/>
  <p:defaultTextStyle>
    <a:defPPr>
      <a:defRPr lang="en-US"/>
    </a:defPPr>
    <a:lvl1pPr algn="l" rtl="0" fontAlgn="base">
      <a:spcBef>
        <a:spcPct val="0"/>
      </a:spcBef>
      <a:spcAft>
        <a:spcPct val="0"/>
      </a:spcAft>
      <a:defRPr sz="2400" kern="1200">
        <a:solidFill>
          <a:schemeClr val="tx1"/>
        </a:solidFill>
        <a:latin typeface="Times New Roman" charset="0"/>
        <a:ea typeface="ＭＳ Ｐゴシック" charset="0"/>
        <a:cs typeface="ＭＳ Ｐゴシック" charset="0"/>
      </a:defRPr>
    </a:lvl1pPr>
    <a:lvl2pPr marL="457200" algn="l" rtl="0" fontAlgn="base">
      <a:spcBef>
        <a:spcPct val="0"/>
      </a:spcBef>
      <a:spcAft>
        <a:spcPct val="0"/>
      </a:spcAft>
      <a:defRPr sz="2400" kern="1200">
        <a:solidFill>
          <a:schemeClr val="tx1"/>
        </a:solidFill>
        <a:latin typeface="Times New Roman"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Times New Roman"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Times New Roman"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New Roman"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6600FF"/>
    <a:srgbClr val="00CC00"/>
    <a:srgbClr val="FF0066"/>
    <a:srgbClr val="00FFCC"/>
    <a:srgbClr val="0033CC"/>
    <a:srgbClr val="FF3300"/>
    <a:srgbClr val="66FF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328" y="-80"/>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_rels/viewProps.xml.rels><?xml version="1.0" encoding="UTF-8" standalone="yes"?>
<Relationships xmlns="http://schemas.openxmlformats.org/package/2006/relationships"><Relationship Id="rId1" Type="http://schemas.openxmlformats.org/officeDocument/2006/relationships/slide" Target="slides/slide2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4754" name="Rectangle 2"/>
          <p:cNvSpPr>
            <a:spLocks noGrp="1" noChangeArrowheads="1"/>
          </p:cNvSpPr>
          <p:nvPr>
            <p:ph type="hdr" sz="quarter"/>
          </p:nvPr>
        </p:nvSpPr>
        <p:spPr bwMode="auto">
          <a:xfrm>
            <a:off x="0" y="0"/>
            <a:ext cx="2743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10" charset="0"/>
                <a:ea typeface="+mn-ea"/>
                <a:cs typeface="+mn-cs"/>
              </a:defRPr>
            </a:lvl1pPr>
          </a:lstStyle>
          <a:p>
            <a:pPr>
              <a:defRPr/>
            </a:pPr>
            <a:endParaRPr lang="en-US"/>
          </a:p>
        </p:txBody>
      </p:sp>
      <p:sp>
        <p:nvSpPr>
          <p:cNvPr id="714755" name="Rectangle 3"/>
          <p:cNvSpPr>
            <a:spLocks noGrp="1" noChangeArrowheads="1"/>
          </p:cNvSpPr>
          <p:nvPr>
            <p:ph type="dt" idx="1"/>
          </p:nvPr>
        </p:nvSpPr>
        <p:spPr bwMode="auto">
          <a:xfrm>
            <a:off x="3657600" y="0"/>
            <a:ext cx="2743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10" charset="0"/>
                <a:ea typeface="+mn-ea"/>
                <a:cs typeface="+mn-cs"/>
              </a:defRPr>
            </a:lvl1pPr>
          </a:lstStyle>
          <a:p>
            <a:pPr>
              <a:defRPr/>
            </a:pPr>
            <a:endParaRPr lang="en-US"/>
          </a:p>
        </p:txBody>
      </p:sp>
      <p:sp>
        <p:nvSpPr>
          <p:cNvPr id="14340" name="Rectangle 4"/>
          <p:cNvSpPr>
            <a:spLocks noChangeArrowheads="1" noTextEdit="1"/>
          </p:cNvSpPr>
          <p:nvPr>
            <p:ph type="sldImg" idx="2"/>
          </p:nvPr>
        </p:nvSpPr>
        <p:spPr bwMode="auto">
          <a:xfrm>
            <a:off x="1066800" y="685800"/>
            <a:ext cx="4267200" cy="32004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714757" name="Rectangle 5"/>
          <p:cNvSpPr>
            <a:spLocks noGrp="1" noChangeArrowheads="1"/>
          </p:cNvSpPr>
          <p:nvPr>
            <p:ph type="body" sz="quarter" idx="3"/>
          </p:nvPr>
        </p:nvSpPr>
        <p:spPr bwMode="auto">
          <a:xfrm>
            <a:off x="838200" y="4114800"/>
            <a:ext cx="47244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4758" name="Rectangle 6"/>
          <p:cNvSpPr>
            <a:spLocks noGrp="1" noChangeArrowheads="1"/>
          </p:cNvSpPr>
          <p:nvPr>
            <p:ph type="ftr" sz="quarter" idx="4"/>
          </p:nvPr>
        </p:nvSpPr>
        <p:spPr bwMode="auto">
          <a:xfrm>
            <a:off x="0" y="8229600"/>
            <a:ext cx="2743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10" charset="0"/>
                <a:ea typeface="+mn-ea"/>
                <a:cs typeface="+mn-cs"/>
              </a:defRPr>
            </a:lvl1pPr>
          </a:lstStyle>
          <a:p>
            <a:pPr>
              <a:defRPr/>
            </a:pPr>
            <a:endParaRPr lang="en-US"/>
          </a:p>
        </p:txBody>
      </p:sp>
      <p:sp>
        <p:nvSpPr>
          <p:cNvPr id="714759" name="Rectangle 7"/>
          <p:cNvSpPr>
            <a:spLocks noGrp="1" noChangeArrowheads="1"/>
          </p:cNvSpPr>
          <p:nvPr>
            <p:ph type="sldNum" sz="quarter" idx="5"/>
          </p:nvPr>
        </p:nvSpPr>
        <p:spPr bwMode="auto">
          <a:xfrm>
            <a:off x="3657600" y="8229600"/>
            <a:ext cx="2743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03FC534-EBD4-5442-8E53-88B05ABF6F22}" type="slidenum">
              <a:rPr lang="en-US"/>
              <a:pPr>
                <a:defRPr/>
              </a:pPr>
              <a:t>‹#›</a:t>
            </a:fld>
            <a:endParaRPr lang="en-US"/>
          </a:p>
        </p:txBody>
      </p:sp>
    </p:spTree>
    <p:extLst>
      <p:ext uri="{BB962C8B-B14F-4D97-AF65-F5344CB8AC3E}">
        <p14:creationId xmlns:p14="http://schemas.microsoft.com/office/powerpoint/2010/main" val="13725138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10"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2pPr>
    <a:lvl3pPr marL="9144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3pPr>
    <a:lvl4pPr marL="13716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4pPr>
    <a:lvl5pPr marL="18288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7AFEC88C-404B-4541-8034-12BA336AF0A3}" type="slidenum">
              <a:rPr lang="en-US" sz="1200"/>
              <a:pPr eaLnBrk="1" hangingPunct="1"/>
              <a:t>1</a:t>
            </a:fld>
            <a:endParaRPr lang="en-US" sz="1200"/>
          </a:p>
        </p:txBody>
      </p:sp>
      <p:sp>
        <p:nvSpPr>
          <p:cNvPr id="16386" name="Rectangle 2"/>
          <p:cNvSpPr>
            <a:spLocks noChangeArrowheads="1" noTextEdit="1"/>
          </p:cNvSpPr>
          <p:nvPr>
            <p:ph type="sldImg"/>
          </p:nvPr>
        </p:nvSpPr>
        <p:spPr>
          <a:ln/>
        </p:spPr>
      </p:sp>
      <p:sp>
        <p:nvSpPr>
          <p:cNvPr id="163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49D517FE-2633-5746-8CC5-4C6A6067E422}" type="slidenum">
              <a:rPr lang="en-US" sz="1200"/>
              <a:pPr eaLnBrk="1" hangingPunct="1"/>
              <a:t>10</a:t>
            </a:fld>
            <a:endParaRPr lang="en-US" sz="1200"/>
          </a:p>
        </p:txBody>
      </p:sp>
      <p:sp>
        <p:nvSpPr>
          <p:cNvPr id="34818" name="Rectangle 2"/>
          <p:cNvSpPr>
            <a:spLocks noChangeArrowheads="1" noTextEdit="1"/>
          </p:cNvSpPr>
          <p:nvPr>
            <p:ph type="sldImg"/>
          </p:nvPr>
        </p:nvSpPr>
        <p:spPr>
          <a:ln/>
        </p:spPr>
      </p:sp>
      <p:sp>
        <p:nvSpPr>
          <p:cNvPr id="348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33FFA00A-4C43-4347-9829-56A944A74195}" type="slidenum">
              <a:rPr lang="en-US" sz="1200"/>
              <a:pPr eaLnBrk="1" hangingPunct="1"/>
              <a:t>11</a:t>
            </a:fld>
            <a:endParaRPr lang="en-US" sz="1200"/>
          </a:p>
        </p:txBody>
      </p:sp>
      <p:sp>
        <p:nvSpPr>
          <p:cNvPr id="36866" name="Rectangle 2"/>
          <p:cNvSpPr>
            <a:spLocks noChangeArrowheads="1" noTextEdit="1"/>
          </p:cNvSpPr>
          <p:nvPr>
            <p:ph type="sldImg"/>
          </p:nvPr>
        </p:nvSpPr>
        <p:spPr>
          <a:ln/>
        </p:spPr>
      </p:sp>
      <p:sp>
        <p:nvSpPr>
          <p:cNvPr id="368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62FD0C6E-93E5-2647-8A9A-75BC918CEDB6}" type="slidenum">
              <a:rPr lang="en-US" sz="1200"/>
              <a:pPr eaLnBrk="1" hangingPunct="1"/>
              <a:t>12</a:t>
            </a:fld>
            <a:endParaRPr lang="en-US" sz="1200"/>
          </a:p>
        </p:txBody>
      </p:sp>
      <p:sp>
        <p:nvSpPr>
          <p:cNvPr id="38914" name="Rectangle 2"/>
          <p:cNvSpPr>
            <a:spLocks noChangeArrowheads="1" noTextEdit="1"/>
          </p:cNvSpPr>
          <p:nvPr>
            <p:ph type="sldImg"/>
          </p:nvPr>
        </p:nvSpPr>
        <p:spPr>
          <a:ln/>
        </p:spPr>
      </p:sp>
      <p:sp>
        <p:nvSpPr>
          <p:cNvPr id="389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2EAE0B99-0262-CA4B-B0D6-AB58E72CCEF9}" type="slidenum">
              <a:rPr lang="en-US" sz="1200"/>
              <a:pPr eaLnBrk="1" hangingPunct="1"/>
              <a:t>13</a:t>
            </a:fld>
            <a:endParaRPr lang="en-US" sz="1200"/>
          </a:p>
        </p:txBody>
      </p:sp>
      <p:sp>
        <p:nvSpPr>
          <p:cNvPr id="40962" name="Rectangle 2"/>
          <p:cNvSpPr>
            <a:spLocks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2FC81C28-D510-7A4C-8DE4-53F0FB9A9A66}" type="slidenum">
              <a:rPr lang="en-US" sz="1200"/>
              <a:pPr eaLnBrk="1" hangingPunct="1"/>
              <a:t>14</a:t>
            </a:fld>
            <a:endParaRPr lang="en-US" sz="1200"/>
          </a:p>
        </p:txBody>
      </p:sp>
      <p:sp>
        <p:nvSpPr>
          <p:cNvPr id="43010" name="Rectangle 2"/>
          <p:cNvSpPr>
            <a:spLocks noChangeArrowheads="1" noTextEdit="1"/>
          </p:cNvSpPr>
          <p:nvPr>
            <p:ph type="sldImg"/>
          </p:nvPr>
        </p:nvSpPr>
        <p:spPr>
          <a:ln/>
        </p:spPr>
      </p:sp>
      <p:sp>
        <p:nvSpPr>
          <p:cNvPr id="430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0C8CA1CC-B5C6-B24D-9ABD-F6ACD7F1398A}" type="slidenum">
              <a:rPr lang="en-US" sz="1200"/>
              <a:pPr eaLnBrk="1" hangingPunct="1"/>
              <a:t>15</a:t>
            </a:fld>
            <a:endParaRPr lang="en-US" sz="1200"/>
          </a:p>
        </p:txBody>
      </p:sp>
      <p:sp>
        <p:nvSpPr>
          <p:cNvPr id="45058" name="Rectangle 2"/>
          <p:cNvSpPr>
            <a:spLocks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B914B526-F746-274C-8B9B-EA9AF829ACF1}" type="slidenum">
              <a:rPr lang="en-US" sz="1200"/>
              <a:pPr eaLnBrk="1" hangingPunct="1"/>
              <a:t>16</a:t>
            </a:fld>
            <a:endParaRPr lang="en-US" sz="1200"/>
          </a:p>
        </p:txBody>
      </p:sp>
      <p:sp>
        <p:nvSpPr>
          <p:cNvPr id="47106" name="Rectangle 2"/>
          <p:cNvSpPr>
            <a:spLocks noChangeArrowheads="1" noTextEdit="1"/>
          </p:cNvSpPr>
          <p:nvPr>
            <p:ph type="sldImg"/>
          </p:nvPr>
        </p:nvSpPr>
        <p:spPr>
          <a:ln/>
        </p:spPr>
      </p:sp>
      <p:sp>
        <p:nvSpPr>
          <p:cNvPr id="471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83D04E5A-3412-8341-9190-18D431D57F0E}" type="slidenum">
              <a:rPr lang="en-US" sz="1200"/>
              <a:pPr eaLnBrk="1" hangingPunct="1"/>
              <a:t>17</a:t>
            </a:fld>
            <a:endParaRPr lang="en-US" sz="1200"/>
          </a:p>
        </p:txBody>
      </p:sp>
      <p:sp>
        <p:nvSpPr>
          <p:cNvPr id="49154" name="Rectangle 2"/>
          <p:cNvSpPr>
            <a:spLocks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34362A98-6A2C-B841-B4B7-51DD2D434529}" type="slidenum">
              <a:rPr lang="en-US" sz="1200"/>
              <a:pPr eaLnBrk="1" hangingPunct="1"/>
              <a:t>18</a:t>
            </a:fld>
            <a:endParaRPr lang="en-US" sz="1200"/>
          </a:p>
        </p:txBody>
      </p:sp>
      <p:sp>
        <p:nvSpPr>
          <p:cNvPr id="51202" name="Rectangle 2"/>
          <p:cNvSpPr>
            <a:spLocks noChangeArrowheads="1" noTextEdit="1"/>
          </p:cNvSpPr>
          <p:nvPr>
            <p:ph type="sldImg"/>
          </p:nvPr>
        </p:nvSpPr>
        <p:spPr>
          <a:ln/>
        </p:spPr>
      </p:sp>
      <p:sp>
        <p:nvSpPr>
          <p:cNvPr id="512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508A71D7-266F-5D4A-B7BD-6D5EAEFC2B84}" type="slidenum">
              <a:rPr lang="en-US" sz="1200"/>
              <a:pPr eaLnBrk="1" hangingPunct="1"/>
              <a:t>19</a:t>
            </a:fld>
            <a:endParaRPr lang="en-US" sz="1200"/>
          </a:p>
        </p:txBody>
      </p:sp>
      <p:sp>
        <p:nvSpPr>
          <p:cNvPr id="53250" name="Rectangle 2"/>
          <p:cNvSpPr>
            <a:spLocks noChangeArrowheads="1" noTextEdit="1"/>
          </p:cNvSpPr>
          <p:nvPr>
            <p:ph type="sldImg"/>
          </p:nvPr>
        </p:nvSpPr>
        <p:spPr>
          <a:ln/>
        </p:spPr>
      </p:sp>
      <p:sp>
        <p:nvSpPr>
          <p:cNvPr id="532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2D605369-4AD8-904C-889B-7A2D7AD0387C}" type="slidenum">
              <a:rPr lang="en-US" sz="1200"/>
              <a:pPr eaLnBrk="1" hangingPunct="1"/>
              <a:t>2</a:t>
            </a:fld>
            <a:endParaRPr lang="en-US" sz="1200"/>
          </a:p>
        </p:txBody>
      </p:sp>
      <p:sp>
        <p:nvSpPr>
          <p:cNvPr id="18434" name="Rectangle 2"/>
          <p:cNvSpPr>
            <a:spLocks noChangeArrowheads="1" noTextEdit="1"/>
          </p:cNvSpPr>
          <p:nvPr>
            <p:ph type="sldImg"/>
          </p:nvPr>
        </p:nvSpPr>
        <p:spPr>
          <a:ln/>
        </p:spPr>
      </p:sp>
      <p:sp>
        <p:nvSpPr>
          <p:cNvPr id="184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36C0F015-5B68-E642-8482-A8D06219F0AC}" type="slidenum">
              <a:rPr lang="en-US" sz="1200"/>
              <a:pPr eaLnBrk="1" hangingPunct="1"/>
              <a:t>20</a:t>
            </a:fld>
            <a:endParaRPr lang="en-US" sz="1200"/>
          </a:p>
        </p:txBody>
      </p:sp>
      <p:sp>
        <p:nvSpPr>
          <p:cNvPr id="55298" name="Rectangle 2"/>
          <p:cNvSpPr>
            <a:spLocks noChangeArrowheads="1" noTextEdit="1"/>
          </p:cNvSpPr>
          <p:nvPr>
            <p:ph type="sldImg"/>
          </p:nvPr>
        </p:nvSpPr>
        <p:spPr>
          <a:ln/>
        </p:spPr>
      </p:sp>
      <p:sp>
        <p:nvSpPr>
          <p:cNvPr id="552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4EF87ED6-D440-4648-81C2-23803C700A5F}" type="slidenum">
              <a:rPr lang="en-US" sz="1200"/>
              <a:pPr eaLnBrk="1" hangingPunct="1"/>
              <a:t>21</a:t>
            </a:fld>
            <a:endParaRPr lang="en-US" sz="1200"/>
          </a:p>
        </p:txBody>
      </p:sp>
      <p:sp>
        <p:nvSpPr>
          <p:cNvPr id="57346" name="Rectangle 2"/>
          <p:cNvSpPr>
            <a:spLocks noChangeArrowheads="1" noTextEdit="1"/>
          </p:cNvSpPr>
          <p:nvPr>
            <p:ph type="sldImg"/>
          </p:nvPr>
        </p:nvSpPr>
        <p:spPr>
          <a:ln/>
        </p:spPr>
      </p:sp>
      <p:sp>
        <p:nvSpPr>
          <p:cNvPr id="573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023BDF53-E2ED-B24C-98BD-DD4A98AC8DFF}" type="slidenum">
              <a:rPr lang="en-US" sz="1200"/>
              <a:pPr eaLnBrk="1" hangingPunct="1"/>
              <a:t>22</a:t>
            </a:fld>
            <a:endParaRPr lang="en-US" sz="1200"/>
          </a:p>
        </p:txBody>
      </p:sp>
      <p:sp>
        <p:nvSpPr>
          <p:cNvPr id="59394" name="Rectangle 2"/>
          <p:cNvSpPr>
            <a:spLocks noChangeArrowheads="1" noTextEdit="1"/>
          </p:cNvSpPr>
          <p:nvPr>
            <p:ph type="sldImg"/>
          </p:nvPr>
        </p:nvSpPr>
        <p:spPr>
          <a:ln/>
        </p:spPr>
      </p:sp>
      <p:sp>
        <p:nvSpPr>
          <p:cNvPr id="593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8187A015-36CD-AF4A-BC6A-7A7124F2A919}" type="slidenum">
              <a:rPr lang="en-US" sz="1200"/>
              <a:pPr eaLnBrk="1" hangingPunct="1"/>
              <a:t>23</a:t>
            </a:fld>
            <a:endParaRPr lang="en-US" sz="1200"/>
          </a:p>
        </p:txBody>
      </p:sp>
      <p:sp>
        <p:nvSpPr>
          <p:cNvPr id="61442" name="Rectangle 2"/>
          <p:cNvSpPr>
            <a:spLocks noChangeArrowheads="1" noTextEdit="1"/>
          </p:cNvSpPr>
          <p:nvPr>
            <p:ph type="sldImg"/>
          </p:nvPr>
        </p:nvSpPr>
        <p:spPr>
          <a:ln/>
        </p:spPr>
      </p:sp>
      <p:sp>
        <p:nvSpPr>
          <p:cNvPr id="614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7E0AFBD5-49C7-9142-BCA1-A3DE546A88E3}" type="slidenum">
              <a:rPr lang="en-US" sz="1200"/>
              <a:pPr eaLnBrk="1" hangingPunct="1"/>
              <a:t>24</a:t>
            </a:fld>
            <a:endParaRPr lang="en-US" sz="1200"/>
          </a:p>
        </p:txBody>
      </p:sp>
      <p:sp>
        <p:nvSpPr>
          <p:cNvPr id="63490" name="Rectangle 2"/>
          <p:cNvSpPr>
            <a:spLocks noChangeArrowheads="1" noTextEdit="1"/>
          </p:cNvSpPr>
          <p:nvPr>
            <p:ph type="sldImg"/>
          </p:nvPr>
        </p:nvSpPr>
        <p:spPr>
          <a:ln/>
        </p:spPr>
      </p:sp>
      <p:sp>
        <p:nvSpPr>
          <p:cNvPr id="634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4980F647-442D-D449-AD3A-9EE8AE5AAFFC}" type="slidenum">
              <a:rPr lang="en-US" sz="1200"/>
              <a:pPr eaLnBrk="1" hangingPunct="1"/>
              <a:t>25</a:t>
            </a:fld>
            <a:endParaRPr lang="en-US" sz="1200"/>
          </a:p>
        </p:txBody>
      </p:sp>
      <p:sp>
        <p:nvSpPr>
          <p:cNvPr id="65538" name="Rectangle 2"/>
          <p:cNvSpPr>
            <a:spLocks noChangeArrowheads="1" noTextEdit="1"/>
          </p:cNvSpPr>
          <p:nvPr>
            <p:ph type="sldImg"/>
          </p:nvPr>
        </p:nvSpPr>
        <p:spPr>
          <a:ln/>
        </p:spPr>
      </p:sp>
      <p:sp>
        <p:nvSpPr>
          <p:cNvPr id="655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4D246D0E-7FF8-B54D-B7E3-D75D039C04B6}" type="slidenum">
              <a:rPr lang="en-US" sz="1200"/>
              <a:pPr eaLnBrk="1" hangingPunct="1"/>
              <a:t>26</a:t>
            </a:fld>
            <a:endParaRPr lang="en-US" sz="1200"/>
          </a:p>
        </p:txBody>
      </p:sp>
      <p:sp>
        <p:nvSpPr>
          <p:cNvPr id="67586" name="Rectangle 2"/>
          <p:cNvSpPr>
            <a:spLocks noChangeArrowheads="1" noTextEdit="1"/>
          </p:cNvSpPr>
          <p:nvPr>
            <p:ph type="sldImg"/>
          </p:nvPr>
        </p:nvSpPr>
        <p:spPr>
          <a:ln/>
        </p:spPr>
      </p:sp>
      <p:sp>
        <p:nvSpPr>
          <p:cNvPr id="675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A6ABE671-1FC6-B446-BA06-EC1574C825D3}" type="slidenum">
              <a:rPr lang="en-US" sz="1200"/>
              <a:pPr eaLnBrk="1" hangingPunct="1"/>
              <a:t>27</a:t>
            </a:fld>
            <a:endParaRPr lang="en-US" sz="1200"/>
          </a:p>
        </p:txBody>
      </p:sp>
      <p:sp>
        <p:nvSpPr>
          <p:cNvPr id="69634" name="Rectangle 2"/>
          <p:cNvSpPr>
            <a:spLocks noChangeArrowheads="1" noTextEdit="1"/>
          </p:cNvSpPr>
          <p:nvPr>
            <p:ph type="sldImg"/>
          </p:nvPr>
        </p:nvSpPr>
        <p:spPr>
          <a:ln/>
        </p:spPr>
      </p:sp>
      <p:sp>
        <p:nvSpPr>
          <p:cNvPr id="696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6BF7BC81-D65E-7D4C-88CC-AC53581BD2AE}" type="slidenum">
              <a:rPr lang="en-US" sz="1200"/>
              <a:pPr eaLnBrk="1" hangingPunct="1"/>
              <a:t>3</a:t>
            </a:fld>
            <a:endParaRPr lang="en-US" sz="1200"/>
          </a:p>
        </p:txBody>
      </p:sp>
      <p:sp>
        <p:nvSpPr>
          <p:cNvPr id="20482" name="Rectangle 2"/>
          <p:cNvSpPr>
            <a:spLocks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75D18E74-DA06-954A-B517-F545FA7B7F55}" type="slidenum">
              <a:rPr lang="en-US" sz="1200"/>
              <a:pPr eaLnBrk="1" hangingPunct="1"/>
              <a:t>4</a:t>
            </a:fld>
            <a:endParaRPr lang="en-US" sz="1200"/>
          </a:p>
        </p:txBody>
      </p:sp>
      <p:sp>
        <p:nvSpPr>
          <p:cNvPr id="22530" name="Rectangle 2"/>
          <p:cNvSpPr>
            <a:spLocks noChangeArrowheads="1" noTextEdit="1"/>
          </p:cNvSpPr>
          <p:nvPr>
            <p:ph type="sldImg"/>
          </p:nvPr>
        </p:nvSpPr>
        <p:spPr>
          <a:ln/>
        </p:spPr>
      </p:sp>
      <p:sp>
        <p:nvSpPr>
          <p:cNvPr id="225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B41B95ED-8EFB-F044-9EEF-0307FBEE3199}" type="slidenum">
              <a:rPr lang="en-US" sz="1200"/>
              <a:pPr eaLnBrk="1" hangingPunct="1"/>
              <a:t>5</a:t>
            </a:fld>
            <a:endParaRPr lang="en-US" sz="1200"/>
          </a:p>
        </p:txBody>
      </p:sp>
      <p:sp>
        <p:nvSpPr>
          <p:cNvPr id="24578" name="Rectangle 2"/>
          <p:cNvSpPr>
            <a:spLocks noChangeArrowheads="1" noTextEdit="1"/>
          </p:cNvSpPr>
          <p:nvPr>
            <p:ph type="sldImg"/>
          </p:nvPr>
        </p:nvSpPr>
        <p:spPr>
          <a:ln/>
        </p:spPr>
      </p:sp>
      <p:sp>
        <p:nvSpPr>
          <p:cNvPr id="245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9402096A-8625-7845-A194-28026715EBA3}" type="slidenum">
              <a:rPr lang="en-US" sz="1200"/>
              <a:pPr eaLnBrk="1" hangingPunct="1"/>
              <a:t>6</a:t>
            </a:fld>
            <a:endParaRPr lang="en-US" sz="1200"/>
          </a:p>
        </p:txBody>
      </p:sp>
      <p:sp>
        <p:nvSpPr>
          <p:cNvPr id="26626" name="Rectangle 2"/>
          <p:cNvSpPr>
            <a:spLocks noChangeArrowheads="1" noTextEdit="1"/>
          </p:cNvSpPr>
          <p:nvPr>
            <p:ph type="sldImg"/>
          </p:nvPr>
        </p:nvSpPr>
        <p:spPr>
          <a:ln/>
        </p:spPr>
      </p:sp>
      <p:sp>
        <p:nvSpPr>
          <p:cNvPr id="266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702034FC-A99B-ED4E-93C7-7B0C926FFB19}" type="slidenum">
              <a:rPr lang="en-US" sz="1200"/>
              <a:pPr eaLnBrk="1" hangingPunct="1"/>
              <a:t>7</a:t>
            </a:fld>
            <a:endParaRPr lang="en-US" sz="1200"/>
          </a:p>
        </p:txBody>
      </p:sp>
      <p:sp>
        <p:nvSpPr>
          <p:cNvPr id="28674" name="Rectangle 2"/>
          <p:cNvSpPr>
            <a:spLocks noChangeArrowheads="1" noTextEdit="1"/>
          </p:cNvSpPr>
          <p:nvPr>
            <p:ph type="sldImg"/>
          </p:nvPr>
        </p:nvSpPr>
        <p:spPr>
          <a:ln/>
        </p:spPr>
      </p:sp>
      <p:sp>
        <p:nvSpPr>
          <p:cNvPr id="286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8FE0F8EB-A95E-6642-8A2A-58C8B17191EF}" type="slidenum">
              <a:rPr lang="en-US" sz="1200"/>
              <a:pPr eaLnBrk="1" hangingPunct="1"/>
              <a:t>8</a:t>
            </a:fld>
            <a:endParaRPr lang="en-US" sz="1200"/>
          </a:p>
        </p:txBody>
      </p:sp>
      <p:sp>
        <p:nvSpPr>
          <p:cNvPr id="30722" name="Rectangle 2"/>
          <p:cNvSpPr>
            <a:spLocks noChangeArrowheads="1" noTextEdit="1"/>
          </p:cNvSpPr>
          <p:nvPr>
            <p:ph type="sldImg"/>
          </p:nvPr>
        </p:nvSpPr>
        <p:spPr>
          <a:ln/>
        </p:spPr>
      </p:sp>
      <p:sp>
        <p:nvSpPr>
          <p:cNvPr id="307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953EEEE5-7CB6-834F-A392-86A79BF517A5}" type="slidenum">
              <a:rPr lang="en-US" sz="1200"/>
              <a:pPr eaLnBrk="1" hangingPunct="1"/>
              <a:t>9</a:t>
            </a:fld>
            <a:endParaRPr lang="en-US" sz="1200"/>
          </a:p>
        </p:txBody>
      </p:sp>
      <p:sp>
        <p:nvSpPr>
          <p:cNvPr id="32770" name="Rectangle 2"/>
          <p:cNvSpPr>
            <a:spLocks noChangeArrowheads="1" noTextEdit="1"/>
          </p:cNvSpPr>
          <p:nvPr>
            <p:ph type="sldImg"/>
          </p:nvPr>
        </p:nvSpPr>
        <p:spPr>
          <a:ln/>
        </p:spPr>
      </p:sp>
      <p:sp>
        <p:nvSpPr>
          <p:cNvPr id="327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AE0D26-2B53-434B-B852-9CBD3D0329C1}" type="slidenum">
              <a:rPr lang="en-US"/>
              <a:pPr>
                <a:defRPr/>
              </a:pPr>
              <a:t>‹#›</a:t>
            </a:fld>
            <a:endParaRPr lang="en-US"/>
          </a:p>
        </p:txBody>
      </p:sp>
    </p:spTree>
    <p:extLst>
      <p:ext uri="{BB962C8B-B14F-4D97-AF65-F5344CB8AC3E}">
        <p14:creationId xmlns:p14="http://schemas.microsoft.com/office/powerpoint/2010/main" val="947992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1C45A7A-AE6B-2446-AEE6-75A5949D5C8B}" type="slidenum">
              <a:rPr lang="en-US"/>
              <a:pPr>
                <a:defRPr/>
              </a:pPr>
              <a:t>‹#›</a:t>
            </a:fld>
            <a:endParaRPr lang="en-US"/>
          </a:p>
        </p:txBody>
      </p:sp>
    </p:spTree>
    <p:extLst>
      <p:ext uri="{BB962C8B-B14F-4D97-AF65-F5344CB8AC3E}">
        <p14:creationId xmlns:p14="http://schemas.microsoft.com/office/powerpoint/2010/main" val="1979943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D4754A-1B3D-C445-840D-5DB16F6C1911}" type="slidenum">
              <a:rPr lang="en-US"/>
              <a:pPr>
                <a:defRPr/>
              </a:pPr>
              <a:t>‹#›</a:t>
            </a:fld>
            <a:endParaRPr lang="en-US"/>
          </a:p>
        </p:txBody>
      </p:sp>
    </p:spTree>
    <p:extLst>
      <p:ext uri="{BB962C8B-B14F-4D97-AF65-F5344CB8AC3E}">
        <p14:creationId xmlns:p14="http://schemas.microsoft.com/office/powerpoint/2010/main" val="25675167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60C2FA3-5D3D-B145-B633-B6EC23ED61EC}" type="slidenum">
              <a:rPr lang="en-US"/>
              <a:pPr>
                <a:defRPr/>
              </a:pPr>
              <a:t>‹#›</a:t>
            </a:fld>
            <a:endParaRPr lang="en-US"/>
          </a:p>
        </p:txBody>
      </p:sp>
    </p:spTree>
    <p:extLst>
      <p:ext uri="{BB962C8B-B14F-4D97-AF65-F5344CB8AC3E}">
        <p14:creationId xmlns:p14="http://schemas.microsoft.com/office/powerpoint/2010/main" val="2805837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A4953C9-9325-6740-8A0C-B33B01FEF040}" type="slidenum">
              <a:rPr lang="en-US"/>
              <a:pPr>
                <a:defRPr/>
              </a:pPr>
              <a:t>‹#›</a:t>
            </a:fld>
            <a:endParaRPr lang="en-US"/>
          </a:p>
        </p:txBody>
      </p:sp>
    </p:spTree>
    <p:extLst>
      <p:ext uri="{BB962C8B-B14F-4D97-AF65-F5344CB8AC3E}">
        <p14:creationId xmlns:p14="http://schemas.microsoft.com/office/powerpoint/2010/main" val="1123342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E8AF2C-7DF8-1D44-B7A9-C1C52D2C43EC}" type="slidenum">
              <a:rPr lang="en-US"/>
              <a:pPr>
                <a:defRPr/>
              </a:pPr>
              <a:t>‹#›</a:t>
            </a:fld>
            <a:endParaRPr lang="en-US"/>
          </a:p>
        </p:txBody>
      </p:sp>
    </p:spTree>
    <p:extLst>
      <p:ext uri="{BB962C8B-B14F-4D97-AF65-F5344CB8AC3E}">
        <p14:creationId xmlns:p14="http://schemas.microsoft.com/office/powerpoint/2010/main" val="849433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BDC22F0-AB10-874E-A9A9-959D53B02EFC}" type="slidenum">
              <a:rPr lang="en-US"/>
              <a:pPr>
                <a:defRPr/>
              </a:pPr>
              <a:t>‹#›</a:t>
            </a:fld>
            <a:endParaRPr lang="en-US"/>
          </a:p>
        </p:txBody>
      </p:sp>
    </p:spTree>
    <p:extLst>
      <p:ext uri="{BB962C8B-B14F-4D97-AF65-F5344CB8AC3E}">
        <p14:creationId xmlns:p14="http://schemas.microsoft.com/office/powerpoint/2010/main" val="657277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DD724EB-EFBC-6142-9641-C1A10BD6AC42}" type="slidenum">
              <a:rPr lang="en-US"/>
              <a:pPr>
                <a:defRPr/>
              </a:pPr>
              <a:t>‹#›</a:t>
            </a:fld>
            <a:endParaRPr lang="en-US"/>
          </a:p>
        </p:txBody>
      </p:sp>
    </p:spTree>
    <p:extLst>
      <p:ext uri="{BB962C8B-B14F-4D97-AF65-F5344CB8AC3E}">
        <p14:creationId xmlns:p14="http://schemas.microsoft.com/office/powerpoint/2010/main" val="1674538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4CF9C96-6387-E542-8864-2913B1121DBE}" type="slidenum">
              <a:rPr lang="en-US"/>
              <a:pPr>
                <a:defRPr/>
              </a:pPr>
              <a:t>‹#›</a:t>
            </a:fld>
            <a:endParaRPr lang="en-US"/>
          </a:p>
        </p:txBody>
      </p:sp>
    </p:spTree>
    <p:extLst>
      <p:ext uri="{BB962C8B-B14F-4D97-AF65-F5344CB8AC3E}">
        <p14:creationId xmlns:p14="http://schemas.microsoft.com/office/powerpoint/2010/main" val="2033701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D8D1AA0-75BA-DB44-9BE6-A4D748FB0685}" type="slidenum">
              <a:rPr lang="en-US"/>
              <a:pPr>
                <a:defRPr/>
              </a:pPr>
              <a:t>‹#›</a:t>
            </a:fld>
            <a:endParaRPr lang="en-US"/>
          </a:p>
        </p:txBody>
      </p:sp>
    </p:spTree>
    <p:extLst>
      <p:ext uri="{BB962C8B-B14F-4D97-AF65-F5344CB8AC3E}">
        <p14:creationId xmlns:p14="http://schemas.microsoft.com/office/powerpoint/2010/main" val="424560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AA92140-4A76-7945-B2F8-5FB1AAF5F211}" type="slidenum">
              <a:rPr lang="en-US"/>
              <a:pPr>
                <a:defRPr/>
              </a:pPr>
              <a:t>‹#›</a:t>
            </a:fld>
            <a:endParaRPr lang="en-US"/>
          </a:p>
        </p:txBody>
      </p:sp>
    </p:spTree>
    <p:extLst>
      <p:ext uri="{BB962C8B-B14F-4D97-AF65-F5344CB8AC3E}">
        <p14:creationId xmlns:p14="http://schemas.microsoft.com/office/powerpoint/2010/main" val="3082161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0093BCF-FD22-204D-BE0A-902BB93D3A6D}" type="slidenum">
              <a:rPr lang="en-US"/>
              <a:pPr>
                <a:defRPr/>
              </a:pPr>
              <a:t>‹#›</a:t>
            </a:fld>
            <a:endParaRPr lang="en-US"/>
          </a:p>
        </p:txBody>
      </p:sp>
    </p:spTree>
    <p:extLst>
      <p:ext uri="{BB962C8B-B14F-4D97-AF65-F5344CB8AC3E}">
        <p14:creationId xmlns:p14="http://schemas.microsoft.com/office/powerpoint/2010/main" val="74408900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10" charset="0"/>
                <a:ea typeface="+mn-ea"/>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10" charset="0"/>
                <a:ea typeface="+mn-ea"/>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138F821-3E5C-4749-8D73-437C94BEF94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imes New Roman" pitchFamily="-110"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imes New Roman" pitchFamily="-110"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imes New Roman" pitchFamily="-110"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imes New Roman" pitchFamily="-110"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10" charset="0"/>
        </a:defRPr>
      </a:lvl6pPr>
      <a:lvl7pPr marL="914400" algn="ctr" rtl="0" fontAlgn="base">
        <a:spcBef>
          <a:spcPct val="0"/>
        </a:spcBef>
        <a:spcAft>
          <a:spcPct val="0"/>
        </a:spcAft>
        <a:defRPr sz="4400">
          <a:solidFill>
            <a:schemeClr val="tx2"/>
          </a:solidFill>
          <a:latin typeface="Times New Roman" pitchFamily="-110" charset="0"/>
        </a:defRPr>
      </a:lvl7pPr>
      <a:lvl8pPr marL="1371600" algn="ctr" rtl="0" fontAlgn="base">
        <a:spcBef>
          <a:spcPct val="0"/>
        </a:spcBef>
        <a:spcAft>
          <a:spcPct val="0"/>
        </a:spcAft>
        <a:defRPr sz="4400">
          <a:solidFill>
            <a:schemeClr val="tx2"/>
          </a:solidFill>
          <a:latin typeface="Times New Roman" pitchFamily="-110" charset="0"/>
        </a:defRPr>
      </a:lvl8pPr>
      <a:lvl9pPr marL="1828800" algn="ctr" rtl="0" fontAlgn="base">
        <a:spcBef>
          <a:spcPct val="0"/>
        </a:spcBef>
        <a:spcAft>
          <a:spcPct val="0"/>
        </a:spcAft>
        <a:defRPr sz="4400">
          <a:solidFill>
            <a:schemeClr val="tx2"/>
          </a:solidFill>
          <a:latin typeface="Times New Roman" pitchFamily="-110"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pitchFamily="-110"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110"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110"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110" charset="-128"/>
        </a:defRPr>
      </a:lvl5pPr>
      <a:lvl6pPr marL="2514600" indent="-228600" algn="l" rtl="0" fontAlgn="base">
        <a:spcBef>
          <a:spcPct val="20000"/>
        </a:spcBef>
        <a:spcAft>
          <a:spcPct val="0"/>
        </a:spcAft>
        <a:buChar char="»"/>
        <a:defRPr sz="2000">
          <a:solidFill>
            <a:schemeClr val="tx1"/>
          </a:solidFill>
          <a:latin typeface="+mn-lt"/>
          <a:ea typeface="ＭＳ Ｐゴシック" pitchFamily="-110"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110"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110"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110"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 Id="rId3" Type="http://schemas.openxmlformats.org/officeDocument/2006/relationships/image" Target="../media/image6.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 Id="rId3"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 Id="rId3" Type="http://schemas.openxmlformats.org/officeDocument/2006/relationships/image" Target="../media/image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 Id="rId3"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5.xml"/><Relationship Id="rId3" Type="http://schemas.openxmlformats.org/officeDocument/2006/relationships/image" Target="../media/image7.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 Id="rId3" Type="http://schemas.openxmlformats.org/officeDocument/2006/relationships/image" Target="../media/image8.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7.xml"/><Relationship Id="rId3" Type="http://schemas.openxmlformats.org/officeDocument/2006/relationships/image" Target="../media/image9.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10.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1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3.xml"/><Relationship Id="rId3" Type="http://schemas.openxmlformats.org/officeDocument/2006/relationships/image" Target="../media/image9.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4.xml"/><Relationship Id="rId3" Type="http://schemas.openxmlformats.org/officeDocument/2006/relationships/image" Target="../media/image12.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5.xml"/><Relationship Id="rId3" Type="http://schemas.openxmlformats.org/officeDocument/2006/relationships/image" Target="../media/image12.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 Id="rId3" Type="http://schemas.openxmlformats.org/officeDocument/2006/relationships/image" Target="../media/image3.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 Id="rId3" Type="http://schemas.openxmlformats.org/officeDocument/2006/relationships/image" Target="../media/image4.gi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title"/>
          </p:nvPr>
        </p:nvSpPr>
        <p:spPr/>
        <p:txBody>
          <a:bodyPr/>
          <a:lstStyle/>
          <a:p>
            <a:pPr eaLnBrk="1" hangingPunct="1"/>
            <a:r>
              <a:rPr lang="en-US" b="1">
                <a:solidFill>
                  <a:srgbClr val="FF3300"/>
                </a:solidFill>
                <a:latin typeface="Times New Roman" charset="0"/>
              </a:rPr>
              <a:t>Astro-2: History of the Universe</a:t>
            </a:r>
          </a:p>
        </p:txBody>
      </p:sp>
      <p:pic>
        <p:nvPicPr>
          <p:cNvPr id="15362" name="Picture 13" descr="dawnoftime1"/>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554163" y="1600200"/>
            <a:ext cx="6034087" cy="4525963"/>
          </a:xfrm>
          <a:noFill/>
        </p:spPr>
      </p:pic>
      <p:sp>
        <p:nvSpPr>
          <p:cNvPr id="15363" name="Text Box 14"/>
          <p:cNvSpPr txBox="1">
            <a:spLocks noChangeArrowheads="1"/>
          </p:cNvSpPr>
          <p:nvPr/>
        </p:nvSpPr>
        <p:spPr bwMode="auto">
          <a:xfrm>
            <a:off x="4784725" y="6289675"/>
            <a:ext cx="30051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r>
              <a:rPr lang="en-US"/>
              <a:t>Lecture 8; May 7 2013</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Matter density of the Universe</a:t>
            </a:r>
          </a:p>
        </p:txBody>
      </p:sp>
      <p:sp>
        <p:nvSpPr>
          <p:cNvPr id="685059" name="Rectangle 3"/>
          <p:cNvSpPr>
            <a:spLocks noGrp="1" noChangeArrowheads="1"/>
          </p:cNvSpPr>
          <p:nvPr>
            <p:ph type="body" idx="1"/>
          </p:nvPr>
        </p:nvSpPr>
        <p:spPr/>
        <p:txBody>
          <a:bodyPr/>
          <a:lstStyle/>
          <a:p>
            <a:pPr marL="609600" indent="-609600" eaLnBrk="1" hangingPunct="1"/>
            <a:r>
              <a:rPr lang="en-US">
                <a:latin typeface="Times New Roman" charset="0"/>
                <a:cs typeface="Times New Roman" charset="0"/>
              </a:rPr>
              <a:t>Types of matter/energy (E=mc</a:t>
            </a:r>
            <a:r>
              <a:rPr lang="en-US" baseline="30000">
                <a:latin typeface="Times New Roman" charset="0"/>
                <a:cs typeface="Times New Roman" charset="0"/>
              </a:rPr>
              <a:t>2</a:t>
            </a:r>
            <a:r>
              <a:rPr lang="en-US">
                <a:latin typeface="Times New Roman" charset="0"/>
                <a:cs typeface="Times New Roman" charset="0"/>
              </a:rPr>
              <a:t>) that we encountered so far:	</a:t>
            </a:r>
          </a:p>
          <a:p>
            <a:pPr marL="990600" lvl="1" indent="-533400" eaLnBrk="1" hangingPunct="1">
              <a:buFontTx/>
              <a:buAutoNum type="arabicPeriod"/>
            </a:pPr>
            <a:r>
              <a:rPr lang="en-US">
                <a:latin typeface="Times New Roman" charset="0"/>
                <a:ea typeface="ＭＳ Ｐゴシック" charset="0"/>
                <a:cs typeface="Times New Roman" charset="0"/>
              </a:rPr>
              <a:t>Radiation</a:t>
            </a:r>
          </a:p>
          <a:p>
            <a:pPr marL="990600" lvl="1" indent="-533400" eaLnBrk="1" hangingPunct="1">
              <a:buFontTx/>
              <a:buAutoNum type="arabicPeriod"/>
            </a:pPr>
            <a:r>
              <a:rPr lang="en-US">
                <a:latin typeface="Times New Roman" charset="0"/>
                <a:ea typeface="ＭＳ Ｐゴシック" charset="0"/>
                <a:cs typeface="Times New Roman" charset="0"/>
              </a:rPr>
              <a:t>Neutrinos</a:t>
            </a:r>
          </a:p>
          <a:p>
            <a:pPr marL="990600" lvl="1" indent="-533400" eaLnBrk="1" hangingPunct="1">
              <a:buFontTx/>
              <a:buAutoNum type="arabicPeriod"/>
            </a:pPr>
            <a:r>
              <a:rPr lang="en-US">
                <a:latin typeface="Times New Roman" charset="0"/>
                <a:ea typeface="ＭＳ Ｐゴシック" charset="0"/>
                <a:cs typeface="Times New Roman" charset="0"/>
              </a:rPr>
              <a:t>Baryons</a:t>
            </a:r>
          </a:p>
          <a:p>
            <a:pPr marL="990600" lvl="1" indent="-533400" eaLnBrk="1" hangingPunct="1">
              <a:buFontTx/>
              <a:buAutoNum type="arabicPeriod"/>
            </a:pPr>
            <a:r>
              <a:rPr lang="en-US">
                <a:latin typeface="Times New Roman" charset="0"/>
                <a:ea typeface="ＭＳ Ｐゴシック" charset="0"/>
                <a:cs typeface="Times New Roman" charset="0"/>
              </a:rPr>
              <a:t>Dark matter</a:t>
            </a:r>
          </a:p>
          <a:p>
            <a:pPr marL="990600" lvl="1" indent="-533400" eaLnBrk="1" hangingPunct="1">
              <a:buFontTx/>
              <a:buAutoNum type="arabicPeriod"/>
            </a:pPr>
            <a:r>
              <a:rPr lang="en-US">
                <a:latin typeface="Times New Roman" charset="0"/>
                <a:ea typeface="ＭＳ Ｐゴシック" charset="0"/>
                <a:cs typeface="Times New Roman" charset="0"/>
              </a:rPr>
              <a:t>Dark energy</a:t>
            </a:r>
          </a:p>
          <a:p>
            <a:pPr marL="609600" indent="-609600" eaLnBrk="1" hangingPunct="1"/>
            <a:r>
              <a:rPr lang="en-US">
                <a:latin typeface="Times New Roman" charset="0"/>
                <a:cs typeface="Times New Roman" charset="0"/>
              </a:rPr>
              <a:t>How much are they?</a:t>
            </a:r>
          </a:p>
          <a:p>
            <a:pPr marL="990600" lvl="1" indent="-533400" eaLnBrk="1" hangingPunct="1"/>
            <a:endParaRPr lang="en-US">
              <a:latin typeface="Times New Roman" charset="0"/>
              <a:ea typeface="ＭＳ Ｐゴシック" charset="0"/>
              <a:cs typeface="Times New Roman"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505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8505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8505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8505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85059">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85059">
                                            <p:txEl>
                                              <p:pRg st="5" end="5"/>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8505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505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Matter density of the Universe. </a:t>
            </a:r>
            <a:br>
              <a:rPr lang="en-US" sz="4000" b="1">
                <a:solidFill>
                  <a:srgbClr val="FF3300"/>
                </a:solidFill>
                <a:latin typeface="Times New Roman" charset="0"/>
              </a:rPr>
            </a:br>
            <a:r>
              <a:rPr lang="en-US" sz="4000" b="1">
                <a:solidFill>
                  <a:srgbClr val="FF3300"/>
                </a:solidFill>
                <a:latin typeface="Times New Roman" charset="0"/>
              </a:rPr>
              <a:t>1: Radiation</a:t>
            </a:r>
          </a:p>
        </p:txBody>
      </p:sp>
      <p:sp>
        <p:nvSpPr>
          <p:cNvPr id="686083" name="Rectangle 3"/>
          <p:cNvSpPr>
            <a:spLocks noGrp="1" noChangeArrowheads="1"/>
          </p:cNvSpPr>
          <p:nvPr>
            <p:ph type="body" sz="half" idx="1"/>
          </p:nvPr>
        </p:nvSpPr>
        <p:spPr/>
        <p:txBody>
          <a:bodyPr/>
          <a:lstStyle/>
          <a:p>
            <a:pPr marL="609600" indent="-609600" eaLnBrk="1" hangingPunct="1">
              <a:lnSpc>
                <a:spcPct val="90000"/>
              </a:lnSpc>
            </a:pPr>
            <a:r>
              <a:rPr lang="en-US" sz="2400">
                <a:latin typeface="Times New Roman" charset="0"/>
                <a:cs typeface="Times New Roman" charset="0"/>
              </a:rPr>
              <a:t>How much light is there in the Universe?  The well defined quantity is of course the energy (or matter) density.</a:t>
            </a:r>
          </a:p>
          <a:p>
            <a:pPr marL="609600" indent="-609600" eaLnBrk="1" hangingPunct="1">
              <a:lnSpc>
                <a:spcPct val="90000"/>
              </a:lnSpc>
            </a:pPr>
            <a:r>
              <a:rPr lang="en-US" sz="2400">
                <a:latin typeface="Times New Roman" charset="0"/>
                <a:cs typeface="Times New Roman" charset="0"/>
              </a:rPr>
              <a:t>Is it fairly easy to compute the energy density of the CMB because it is a black body</a:t>
            </a:r>
          </a:p>
          <a:p>
            <a:pPr marL="609600" indent="-609600" eaLnBrk="1" hangingPunct="1">
              <a:lnSpc>
                <a:spcPct val="90000"/>
              </a:lnSpc>
            </a:pPr>
            <a:r>
              <a:rPr lang="en-US" sz="2400">
                <a:latin typeface="Times New Roman" charset="0"/>
                <a:cs typeface="Times New Roman" charset="0"/>
              </a:rPr>
              <a:t>For a black body the mass density is:</a:t>
            </a:r>
          </a:p>
          <a:p>
            <a:pPr marL="609600" indent="-609600" eaLnBrk="1" hangingPunct="1">
              <a:lnSpc>
                <a:spcPct val="90000"/>
              </a:lnSpc>
            </a:pPr>
            <a:r>
              <a:rPr lang="el-GR" sz="2400">
                <a:latin typeface="Times New Roman" charset="0"/>
                <a:cs typeface="Times New Roman" charset="0"/>
              </a:rPr>
              <a:t>ρ</a:t>
            </a:r>
            <a:r>
              <a:rPr lang="en-US" sz="2400" baseline="-25000">
                <a:latin typeface="Times New Roman" charset="0"/>
                <a:cs typeface="Times New Roman" charset="0"/>
              </a:rPr>
              <a:t>rad</a:t>
            </a:r>
            <a:r>
              <a:rPr lang="en-US" sz="2400">
                <a:latin typeface="Times New Roman" charset="0"/>
                <a:cs typeface="Times New Roman" charset="0"/>
              </a:rPr>
              <a:t>= 4 </a:t>
            </a:r>
            <a:r>
              <a:rPr lang="el-GR" sz="2400">
                <a:latin typeface="Times New Roman" charset="0"/>
                <a:cs typeface="Times New Roman" charset="0"/>
              </a:rPr>
              <a:t>σ</a:t>
            </a:r>
            <a:r>
              <a:rPr lang="en-US" sz="2400">
                <a:latin typeface="Times New Roman" charset="0"/>
                <a:cs typeface="Times New Roman" charset="0"/>
              </a:rPr>
              <a:t> T</a:t>
            </a:r>
            <a:r>
              <a:rPr lang="en-US" sz="2400" baseline="30000">
                <a:latin typeface="Times New Roman" charset="0"/>
                <a:cs typeface="Times New Roman" charset="0"/>
              </a:rPr>
              <a:t>4 </a:t>
            </a:r>
            <a:r>
              <a:rPr lang="en-US" sz="2400">
                <a:latin typeface="Times New Roman" charset="0"/>
                <a:cs typeface="Times New Roman" charset="0"/>
              </a:rPr>
              <a:t>/c</a:t>
            </a:r>
            <a:r>
              <a:rPr lang="en-US" sz="2400" baseline="30000">
                <a:latin typeface="Times New Roman" charset="0"/>
                <a:cs typeface="Times New Roman" charset="0"/>
              </a:rPr>
              <a:t>3</a:t>
            </a:r>
            <a:endParaRPr lang="el-GR" sz="2400" baseline="30000">
              <a:latin typeface="Times New Roman" charset="0"/>
              <a:cs typeface="Times New Roman" charset="0"/>
            </a:endParaRPr>
          </a:p>
        </p:txBody>
      </p:sp>
      <p:pic>
        <p:nvPicPr>
          <p:cNvPr id="35843" name="Picture 7" descr="firas_spectrum"/>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648200" y="2190750"/>
            <a:ext cx="4038600" cy="3343275"/>
          </a:xfrm>
          <a:noFill/>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60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608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8608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8608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08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Matter density of the Universe. </a:t>
            </a:r>
            <a:br>
              <a:rPr lang="en-US" sz="4000" b="1">
                <a:solidFill>
                  <a:srgbClr val="FF3300"/>
                </a:solidFill>
                <a:latin typeface="Times New Roman" charset="0"/>
              </a:rPr>
            </a:br>
            <a:r>
              <a:rPr lang="en-US" sz="4000" b="1">
                <a:solidFill>
                  <a:srgbClr val="FF3300"/>
                </a:solidFill>
                <a:latin typeface="Times New Roman" charset="0"/>
              </a:rPr>
              <a:t>1: Radiation</a:t>
            </a:r>
          </a:p>
        </p:txBody>
      </p:sp>
      <p:sp>
        <p:nvSpPr>
          <p:cNvPr id="688131" name="Rectangle 3"/>
          <p:cNvSpPr>
            <a:spLocks noGrp="1" noChangeArrowheads="1"/>
          </p:cNvSpPr>
          <p:nvPr>
            <p:ph type="body" sz="half" idx="1"/>
          </p:nvPr>
        </p:nvSpPr>
        <p:spPr/>
        <p:txBody>
          <a:bodyPr/>
          <a:lstStyle/>
          <a:p>
            <a:pPr marL="609600" indent="-609600" eaLnBrk="1" hangingPunct="1">
              <a:lnSpc>
                <a:spcPct val="90000"/>
              </a:lnSpc>
            </a:pPr>
            <a:r>
              <a:rPr lang="el-GR" sz="2400">
                <a:latin typeface="Times New Roman" charset="0"/>
                <a:cs typeface="Times New Roman" charset="0"/>
              </a:rPr>
              <a:t>ρ</a:t>
            </a:r>
            <a:r>
              <a:rPr lang="en-US" sz="2400" baseline="-25000">
                <a:latin typeface="Times New Roman" charset="0"/>
                <a:cs typeface="Times New Roman" charset="0"/>
              </a:rPr>
              <a:t>rad</a:t>
            </a:r>
            <a:r>
              <a:rPr lang="en-US" sz="2400">
                <a:latin typeface="Times New Roman" charset="0"/>
                <a:cs typeface="Times New Roman" charset="0"/>
              </a:rPr>
              <a:t>= 4 </a:t>
            </a:r>
            <a:r>
              <a:rPr lang="el-GR" sz="2400">
                <a:latin typeface="Times New Roman" charset="0"/>
                <a:cs typeface="Times New Roman" charset="0"/>
              </a:rPr>
              <a:t>σ</a:t>
            </a:r>
            <a:r>
              <a:rPr lang="en-US" sz="2400">
                <a:latin typeface="Times New Roman" charset="0"/>
                <a:cs typeface="Times New Roman" charset="0"/>
              </a:rPr>
              <a:t> T</a:t>
            </a:r>
            <a:r>
              <a:rPr lang="en-US" sz="2400" baseline="30000">
                <a:latin typeface="Times New Roman" charset="0"/>
                <a:cs typeface="Times New Roman" charset="0"/>
              </a:rPr>
              <a:t>4 </a:t>
            </a:r>
            <a:r>
              <a:rPr lang="en-US" sz="2400">
                <a:latin typeface="Times New Roman" charset="0"/>
                <a:cs typeface="Times New Roman" charset="0"/>
              </a:rPr>
              <a:t>/c</a:t>
            </a:r>
            <a:r>
              <a:rPr lang="en-US" sz="2400" baseline="30000">
                <a:latin typeface="Times New Roman" charset="0"/>
                <a:cs typeface="Times New Roman" charset="0"/>
              </a:rPr>
              <a:t>3</a:t>
            </a:r>
          </a:p>
          <a:p>
            <a:pPr marL="609600" indent="-609600" eaLnBrk="1" hangingPunct="1">
              <a:lnSpc>
                <a:spcPct val="90000"/>
              </a:lnSpc>
            </a:pPr>
            <a:r>
              <a:rPr lang="en-US" sz="2400">
                <a:latin typeface="Times New Roman" charset="0"/>
                <a:cs typeface="Times New Roman" charset="0"/>
              </a:rPr>
              <a:t>Where c is the speed of light (300,000,000 m/s), T is the temperature, </a:t>
            </a:r>
            <a:r>
              <a:rPr lang="el-GR" sz="2400">
                <a:latin typeface="Times New Roman" charset="0"/>
                <a:cs typeface="Times New Roman" charset="0"/>
              </a:rPr>
              <a:t>σ</a:t>
            </a:r>
            <a:r>
              <a:rPr lang="en-US" sz="2400">
                <a:latin typeface="Times New Roman" charset="0"/>
                <a:cs typeface="Times New Roman" charset="0"/>
              </a:rPr>
              <a:t> is constant (the Stefan-Boltzmann constant), 5.67e-8 W m</a:t>
            </a:r>
            <a:r>
              <a:rPr lang="en-US" sz="2400" baseline="30000">
                <a:latin typeface="Times New Roman" charset="0"/>
                <a:cs typeface="Times New Roman" charset="0"/>
              </a:rPr>
              <a:t>-2</a:t>
            </a:r>
            <a:r>
              <a:rPr lang="en-US" sz="2400">
                <a:latin typeface="Times New Roman" charset="0"/>
                <a:cs typeface="Times New Roman" charset="0"/>
              </a:rPr>
              <a:t> K</a:t>
            </a:r>
            <a:r>
              <a:rPr lang="en-US" sz="2400" baseline="30000">
                <a:latin typeface="Times New Roman" charset="0"/>
                <a:cs typeface="Times New Roman" charset="0"/>
              </a:rPr>
              <a:t>-4</a:t>
            </a:r>
          </a:p>
          <a:p>
            <a:pPr marL="609600" indent="-609600" eaLnBrk="1" hangingPunct="1">
              <a:lnSpc>
                <a:spcPct val="90000"/>
              </a:lnSpc>
            </a:pPr>
            <a:r>
              <a:rPr lang="en-US" sz="2400">
                <a:latin typeface="Times New Roman" charset="0"/>
                <a:cs typeface="Times New Roman" charset="0"/>
              </a:rPr>
              <a:t>So </a:t>
            </a:r>
            <a:r>
              <a:rPr lang="el-GR" sz="2400">
                <a:latin typeface="Times New Roman" charset="0"/>
                <a:cs typeface="Times New Roman" charset="0"/>
              </a:rPr>
              <a:t>ρ</a:t>
            </a:r>
            <a:r>
              <a:rPr lang="en-US" sz="2400" baseline="-25000">
                <a:latin typeface="Times New Roman" charset="0"/>
                <a:cs typeface="Times New Roman" charset="0"/>
              </a:rPr>
              <a:t>rad </a:t>
            </a:r>
            <a:r>
              <a:rPr lang="en-US" sz="2400">
                <a:latin typeface="Times New Roman" charset="0"/>
                <a:cs typeface="Times New Roman" charset="0"/>
              </a:rPr>
              <a:t>= 4.6e-31 (T/2.725K)</a:t>
            </a:r>
            <a:r>
              <a:rPr lang="en-US" sz="2400" baseline="30000">
                <a:latin typeface="Times New Roman" charset="0"/>
                <a:cs typeface="Times New Roman" charset="0"/>
              </a:rPr>
              <a:t>4</a:t>
            </a:r>
            <a:r>
              <a:rPr lang="en-US" sz="2400">
                <a:latin typeface="Times New Roman" charset="0"/>
                <a:cs typeface="Times New Roman" charset="0"/>
              </a:rPr>
              <a:t> kg/m</a:t>
            </a:r>
            <a:r>
              <a:rPr lang="en-US" sz="2400" baseline="30000">
                <a:latin typeface="Times New Roman" charset="0"/>
                <a:cs typeface="Times New Roman" charset="0"/>
              </a:rPr>
              <a:t>3</a:t>
            </a:r>
          </a:p>
          <a:p>
            <a:pPr marL="609600" indent="-609600" eaLnBrk="1" hangingPunct="1">
              <a:lnSpc>
                <a:spcPct val="90000"/>
              </a:lnSpc>
            </a:pPr>
            <a:r>
              <a:rPr lang="en-US" sz="2400">
                <a:latin typeface="Times New Roman" charset="0"/>
                <a:cs typeface="Times New Roman" charset="0"/>
              </a:rPr>
              <a:t>Where 2.725K is?</a:t>
            </a:r>
          </a:p>
          <a:p>
            <a:pPr marL="609600" indent="-609600" eaLnBrk="1" hangingPunct="1">
              <a:lnSpc>
                <a:spcPct val="90000"/>
              </a:lnSpc>
            </a:pPr>
            <a:r>
              <a:rPr lang="en-US" sz="2400">
                <a:latin typeface="Times New Roman" charset="0"/>
                <a:cs typeface="Times New Roman" charset="0"/>
              </a:rPr>
              <a:t>How does this compare to air? [1kg/m</a:t>
            </a:r>
            <a:r>
              <a:rPr lang="en-US" sz="2400" baseline="30000">
                <a:latin typeface="Times New Roman" charset="0"/>
                <a:cs typeface="Times New Roman" charset="0"/>
              </a:rPr>
              <a:t>3</a:t>
            </a:r>
            <a:r>
              <a:rPr lang="en-US" sz="2400">
                <a:latin typeface="Times New Roman" charset="0"/>
                <a:cs typeface="Times New Roman" charset="0"/>
              </a:rPr>
              <a:t>]</a:t>
            </a:r>
            <a:endParaRPr lang="el-GR" sz="2400">
              <a:latin typeface="Times New Roman" charset="0"/>
              <a:cs typeface="Times New Roman" charset="0"/>
            </a:endParaRPr>
          </a:p>
        </p:txBody>
      </p:sp>
      <p:pic>
        <p:nvPicPr>
          <p:cNvPr id="37891" name="Picture 6" descr="SH_universe"/>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095875" y="1879600"/>
            <a:ext cx="3143250" cy="3965575"/>
          </a:xfrm>
          <a:noFill/>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813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813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8813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8813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8813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813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Matter density of the Universe. </a:t>
            </a:r>
            <a:br>
              <a:rPr lang="en-US" sz="4000" b="1">
                <a:solidFill>
                  <a:srgbClr val="FF3300"/>
                </a:solidFill>
                <a:latin typeface="Times New Roman" charset="0"/>
              </a:rPr>
            </a:br>
            <a:r>
              <a:rPr lang="en-US" sz="4000" b="1">
                <a:solidFill>
                  <a:srgbClr val="FF3300"/>
                </a:solidFill>
                <a:latin typeface="Times New Roman" charset="0"/>
              </a:rPr>
              <a:t>1: Radiation in critical units</a:t>
            </a:r>
          </a:p>
        </p:txBody>
      </p:sp>
      <p:sp>
        <p:nvSpPr>
          <p:cNvPr id="689155" name="Rectangle 3"/>
          <p:cNvSpPr>
            <a:spLocks noGrp="1" noChangeArrowheads="1"/>
          </p:cNvSpPr>
          <p:nvPr>
            <p:ph type="body" sz="half" idx="1"/>
          </p:nvPr>
        </p:nvSpPr>
        <p:spPr/>
        <p:txBody>
          <a:bodyPr/>
          <a:lstStyle/>
          <a:p>
            <a:pPr marL="609600" indent="-609600" eaLnBrk="1" hangingPunct="1">
              <a:lnSpc>
                <a:spcPct val="80000"/>
              </a:lnSpc>
            </a:pPr>
            <a:r>
              <a:rPr lang="en-US" sz="2400">
                <a:latin typeface="Times New Roman" charset="0"/>
                <a:cs typeface="Times New Roman" charset="0"/>
              </a:rPr>
              <a:t>It is convenient to write this down in terms of the critical density, the amount of energy/matter needed to </a:t>
            </a:r>
            <a:r>
              <a:rPr lang="ja-JP" altLang="en-US" sz="2400">
                <a:latin typeface="Times New Roman" charset="0"/>
                <a:cs typeface="Times New Roman" charset="0"/>
              </a:rPr>
              <a:t>“</a:t>
            </a:r>
            <a:r>
              <a:rPr lang="en-US" altLang="ja-JP" sz="2400">
                <a:latin typeface="Times New Roman" charset="0"/>
                <a:cs typeface="Times New Roman" charset="0"/>
              </a:rPr>
              <a:t>close</a:t>
            </a:r>
            <a:r>
              <a:rPr lang="ja-JP" altLang="en-US" sz="2400">
                <a:latin typeface="Times New Roman" charset="0"/>
                <a:cs typeface="Times New Roman" charset="0"/>
              </a:rPr>
              <a:t>”</a:t>
            </a:r>
            <a:r>
              <a:rPr lang="en-US" altLang="ja-JP" sz="2400">
                <a:latin typeface="Times New Roman" charset="0"/>
                <a:cs typeface="Times New Roman" charset="0"/>
              </a:rPr>
              <a:t> the universe</a:t>
            </a:r>
            <a:endParaRPr lang="en-US" altLang="ja-JP" sz="2400" baseline="30000">
              <a:latin typeface="Times New Roman" charset="0"/>
              <a:cs typeface="Times New Roman" charset="0"/>
            </a:endParaRPr>
          </a:p>
          <a:p>
            <a:pPr marL="609600" indent="-609600" eaLnBrk="1" hangingPunct="1">
              <a:lnSpc>
                <a:spcPct val="80000"/>
              </a:lnSpc>
            </a:pPr>
            <a:r>
              <a:rPr lang="en-US" sz="2400">
                <a:latin typeface="Times New Roman" charset="0"/>
                <a:cs typeface="Times New Roman" charset="0"/>
              </a:rPr>
              <a:t>Defined as: </a:t>
            </a:r>
          </a:p>
          <a:p>
            <a:pPr marL="990600" lvl="1" indent="-533400" eaLnBrk="1" hangingPunct="1">
              <a:lnSpc>
                <a:spcPct val="80000"/>
              </a:lnSpc>
            </a:pPr>
            <a:r>
              <a:rPr lang="el-GR" sz="2000">
                <a:latin typeface="Times New Roman" charset="0"/>
                <a:ea typeface="ＭＳ Ｐゴシック" charset="0"/>
                <a:cs typeface="Times New Roman" charset="0"/>
              </a:rPr>
              <a:t>ρ</a:t>
            </a:r>
            <a:r>
              <a:rPr lang="en-US" sz="2000" baseline="-25000">
                <a:latin typeface="Times New Roman" charset="0"/>
                <a:ea typeface="ＭＳ Ｐゴシック" charset="0"/>
                <a:cs typeface="Times New Roman" charset="0"/>
              </a:rPr>
              <a:t>crit </a:t>
            </a:r>
            <a:r>
              <a:rPr lang="en-US" sz="2000">
                <a:latin typeface="Times New Roman" charset="0"/>
                <a:ea typeface="ＭＳ Ｐゴシック" charset="0"/>
                <a:cs typeface="Times New Roman" charset="0"/>
              </a:rPr>
              <a:t>=3H</a:t>
            </a:r>
            <a:r>
              <a:rPr lang="en-US" sz="2000" baseline="-25000">
                <a:latin typeface="Times New Roman" charset="0"/>
                <a:ea typeface="ＭＳ Ｐゴシック" charset="0"/>
                <a:cs typeface="Times New Roman" charset="0"/>
              </a:rPr>
              <a:t>0</a:t>
            </a:r>
            <a:r>
              <a:rPr lang="en-US" sz="2000" baseline="30000">
                <a:latin typeface="Times New Roman" charset="0"/>
                <a:ea typeface="ＭＳ Ｐゴシック" charset="0"/>
                <a:cs typeface="Times New Roman" charset="0"/>
              </a:rPr>
              <a:t>2</a:t>
            </a:r>
            <a:r>
              <a:rPr lang="en-US" sz="2000">
                <a:latin typeface="Times New Roman" charset="0"/>
                <a:ea typeface="ＭＳ Ｐゴシック" charset="0"/>
                <a:cs typeface="Times New Roman" charset="0"/>
              </a:rPr>
              <a:t>/8</a:t>
            </a:r>
            <a:r>
              <a:rPr lang="el-GR" sz="2000">
                <a:latin typeface="Times New Roman" charset="0"/>
                <a:ea typeface="ＭＳ Ｐゴシック" charset="0"/>
                <a:cs typeface="Times New Roman" charset="0"/>
              </a:rPr>
              <a:t>π</a:t>
            </a:r>
            <a:r>
              <a:rPr lang="en-US" sz="2000">
                <a:latin typeface="Times New Roman" charset="0"/>
                <a:ea typeface="ＭＳ Ｐゴシック" charset="0"/>
                <a:cs typeface="Times New Roman" charset="0"/>
              </a:rPr>
              <a:t>G </a:t>
            </a:r>
          </a:p>
          <a:p>
            <a:pPr marL="990600" lvl="1" indent="-533400" eaLnBrk="1" hangingPunct="1">
              <a:lnSpc>
                <a:spcPct val="80000"/>
              </a:lnSpc>
            </a:pPr>
            <a:r>
              <a:rPr lang="en-US" sz="2000">
                <a:latin typeface="Times New Roman" charset="0"/>
                <a:ea typeface="ＭＳ Ｐゴシック" charset="0"/>
                <a:cs typeface="Times New Roman" charset="0"/>
              </a:rPr>
              <a:t>= 9.5e-27 kg/m</a:t>
            </a:r>
            <a:r>
              <a:rPr lang="en-US" sz="2000" baseline="30000">
                <a:latin typeface="Times New Roman" charset="0"/>
                <a:ea typeface="ＭＳ Ｐゴシック" charset="0"/>
                <a:cs typeface="Times New Roman" charset="0"/>
              </a:rPr>
              <a:t>3</a:t>
            </a:r>
          </a:p>
          <a:p>
            <a:pPr marL="609600" indent="-609600" eaLnBrk="1" hangingPunct="1">
              <a:lnSpc>
                <a:spcPct val="80000"/>
              </a:lnSpc>
            </a:pPr>
            <a:r>
              <a:rPr lang="en-US" sz="2400">
                <a:latin typeface="Times New Roman" charset="0"/>
                <a:cs typeface="Times New Roman" charset="0"/>
              </a:rPr>
              <a:t>The density of radiation is 4.8e-5 </a:t>
            </a:r>
            <a:r>
              <a:rPr lang="el-GR" sz="2400">
                <a:latin typeface="Times New Roman" charset="0"/>
                <a:cs typeface="Times New Roman" charset="0"/>
              </a:rPr>
              <a:t>ρ</a:t>
            </a:r>
            <a:r>
              <a:rPr lang="en-US" sz="2400" baseline="-25000">
                <a:latin typeface="Times New Roman" charset="0"/>
                <a:cs typeface="Times New Roman" charset="0"/>
              </a:rPr>
              <a:t>crit</a:t>
            </a:r>
          </a:p>
          <a:p>
            <a:pPr marL="609600" indent="-609600" eaLnBrk="1" hangingPunct="1">
              <a:lnSpc>
                <a:spcPct val="80000"/>
              </a:lnSpc>
            </a:pPr>
            <a:r>
              <a:rPr lang="en-US" sz="2400">
                <a:latin typeface="Times New Roman" charset="0"/>
                <a:cs typeface="Times New Roman" charset="0"/>
              </a:rPr>
              <a:t>This can be written as</a:t>
            </a:r>
            <a:r>
              <a:rPr lang="en-US" sz="2400" baseline="-25000">
                <a:latin typeface="Times New Roman" charset="0"/>
                <a:cs typeface="Times New Roman" charset="0"/>
              </a:rPr>
              <a:t> </a:t>
            </a:r>
            <a:r>
              <a:rPr lang="el-GR" sz="2400">
                <a:latin typeface="Times New Roman" charset="0"/>
                <a:cs typeface="Times New Roman" charset="0"/>
              </a:rPr>
              <a:t>Ω</a:t>
            </a:r>
            <a:r>
              <a:rPr lang="en-US" sz="2400" baseline="-25000">
                <a:latin typeface="Times New Roman" charset="0"/>
                <a:cs typeface="Times New Roman" charset="0"/>
              </a:rPr>
              <a:t>rad </a:t>
            </a:r>
            <a:r>
              <a:rPr lang="en-US" sz="2400">
                <a:latin typeface="Times New Roman" charset="0"/>
                <a:cs typeface="Times New Roman" charset="0"/>
              </a:rPr>
              <a:t>~5e-5</a:t>
            </a:r>
            <a:r>
              <a:rPr lang="en-US" sz="2400" baseline="-25000">
                <a:latin typeface="Times New Roman" charset="0"/>
                <a:cs typeface="Times New Roman" charset="0"/>
              </a:rPr>
              <a:t> </a:t>
            </a:r>
            <a:endParaRPr lang="en-US" sz="2400">
              <a:latin typeface="Times New Roman" charset="0"/>
              <a:cs typeface="Times New Roman" charset="0"/>
            </a:endParaRPr>
          </a:p>
          <a:p>
            <a:pPr marL="609600" indent="-609600" eaLnBrk="1" hangingPunct="1">
              <a:lnSpc>
                <a:spcPct val="80000"/>
              </a:lnSpc>
            </a:pPr>
            <a:endParaRPr lang="el-GR" sz="2400">
              <a:latin typeface="Times New Roman" charset="0"/>
              <a:cs typeface="Times New Roman" charset="0"/>
            </a:endParaRPr>
          </a:p>
        </p:txBody>
      </p:sp>
      <p:pic>
        <p:nvPicPr>
          <p:cNvPr id="39939" name="Picture 4" descr="SH_universe"/>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876800" y="1828800"/>
            <a:ext cx="3143250" cy="3965575"/>
          </a:xfrm>
          <a:noFill/>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91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915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8915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89155">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89155">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8915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915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Matter density of the Universe. </a:t>
            </a:r>
            <a:br>
              <a:rPr lang="en-US" sz="4000" b="1">
                <a:solidFill>
                  <a:srgbClr val="FF3300"/>
                </a:solidFill>
                <a:latin typeface="Times New Roman" charset="0"/>
              </a:rPr>
            </a:br>
            <a:r>
              <a:rPr lang="en-US" sz="4000" b="1">
                <a:solidFill>
                  <a:srgbClr val="FF3300"/>
                </a:solidFill>
                <a:latin typeface="Times New Roman" charset="0"/>
              </a:rPr>
              <a:t>2: Neutrinos</a:t>
            </a:r>
          </a:p>
        </p:txBody>
      </p:sp>
      <p:sp>
        <p:nvSpPr>
          <p:cNvPr id="691203" name="Rectangle 3"/>
          <p:cNvSpPr>
            <a:spLocks noGrp="1" noChangeArrowheads="1"/>
          </p:cNvSpPr>
          <p:nvPr>
            <p:ph type="body" sz="half" idx="1"/>
          </p:nvPr>
        </p:nvSpPr>
        <p:spPr/>
        <p:txBody>
          <a:bodyPr/>
          <a:lstStyle/>
          <a:p>
            <a:pPr marL="609600" indent="-609600" eaLnBrk="1" hangingPunct="1"/>
            <a:r>
              <a:rPr lang="en-US" sz="2400">
                <a:latin typeface="Times New Roman" charset="0"/>
                <a:cs typeface="Times New Roman" charset="0"/>
              </a:rPr>
              <a:t>Limits on neutrino mass density come from:</a:t>
            </a:r>
          </a:p>
          <a:p>
            <a:pPr marL="990600" lvl="1" indent="-533400" eaLnBrk="1" hangingPunct="1">
              <a:buFontTx/>
              <a:buNone/>
            </a:pPr>
            <a:r>
              <a:rPr lang="en-US" sz="2000">
                <a:latin typeface="Times New Roman" charset="0"/>
                <a:ea typeface="ＭＳ Ｐゴシック" charset="0"/>
                <a:cs typeface="Times New Roman" charset="0"/>
              </a:rPr>
              <a:t>	Oscillations (lower limit; superkamiokande)</a:t>
            </a:r>
          </a:p>
          <a:p>
            <a:pPr marL="990600" lvl="1" indent="-533400" eaLnBrk="1" hangingPunct="1">
              <a:buFontTx/>
              <a:buNone/>
            </a:pPr>
            <a:r>
              <a:rPr lang="en-US" sz="2000">
                <a:latin typeface="Times New Roman" charset="0"/>
                <a:ea typeface="ＭＳ Ｐゴシック" charset="0"/>
                <a:cs typeface="Times New Roman" charset="0"/>
              </a:rPr>
              <a:t>	large scale structures (upper limits &lt;0.6eV; Melchiorri et al. 2008; recently Plank claimed a detection, but weak evidence)</a:t>
            </a:r>
          </a:p>
          <a:p>
            <a:pPr marL="609600" indent="-609600" eaLnBrk="1" hangingPunct="1"/>
            <a:r>
              <a:rPr lang="en-US" sz="2400">
                <a:latin typeface="Times New Roman" charset="0"/>
                <a:cs typeface="Times New Roman" charset="0"/>
              </a:rPr>
              <a:t>In critical units neutrino mass density is between: 0.0010&lt;</a:t>
            </a:r>
            <a:r>
              <a:rPr lang="el-GR" sz="2400">
                <a:latin typeface="Times New Roman" charset="0"/>
                <a:cs typeface="Times New Roman" charset="0"/>
              </a:rPr>
              <a:t>Ω</a:t>
            </a:r>
            <a:r>
              <a:rPr lang="el-GR" sz="2400" baseline="-25000">
                <a:latin typeface="Times New Roman" charset="0"/>
                <a:cs typeface="Times New Roman" charset="0"/>
              </a:rPr>
              <a:t>ν</a:t>
            </a:r>
            <a:r>
              <a:rPr lang="en-US" sz="2400" baseline="-25000">
                <a:latin typeface="Times New Roman" charset="0"/>
                <a:cs typeface="Times New Roman" charset="0"/>
              </a:rPr>
              <a:t> </a:t>
            </a:r>
            <a:r>
              <a:rPr lang="en-US" sz="2400">
                <a:latin typeface="Times New Roman" charset="0"/>
                <a:cs typeface="Times New Roman" charset="0"/>
              </a:rPr>
              <a:t>&lt;0.0025</a:t>
            </a:r>
            <a:r>
              <a:rPr lang="en-US" sz="2400" baseline="-25000">
                <a:latin typeface="Times New Roman" charset="0"/>
                <a:cs typeface="Times New Roman" charset="0"/>
              </a:rPr>
              <a:t> </a:t>
            </a:r>
            <a:endParaRPr lang="en-US" sz="2400">
              <a:latin typeface="Times New Roman" charset="0"/>
              <a:cs typeface="Times New Roman" charset="0"/>
            </a:endParaRPr>
          </a:p>
          <a:p>
            <a:pPr marL="609600" indent="-609600" eaLnBrk="1" hangingPunct="1"/>
            <a:endParaRPr lang="el-GR" sz="2400">
              <a:latin typeface="Times New Roman" charset="0"/>
              <a:cs typeface="Times New Roman" charset="0"/>
            </a:endParaRPr>
          </a:p>
        </p:txBody>
      </p:sp>
      <p:pic>
        <p:nvPicPr>
          <p:cNvPr id="41987" name="Picture 4" descr="SH_universe"/>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876800" y="1828800"/>
            <a:ext cx="3143250" cy="3965575"/>
          </a:xfrm>
          <a:noFill/>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9120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9120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9120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912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120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Matter density of the Universe. </a:t>
            </a:r>
            <a:br>
              <a:rPr lang="en-US" sz="4000" b="1">
                <a:solidFill>
                  <a:srgbClr val="FF3300"/>
                </a:solidFill>
                <a:latin typeface="Times New Roman" charset="0"/>
              </a:rPr>
            </a:br>
            <a:r>
              <a:rPr lang="en-US" sz="4000" b="1">
                <a:solidFill>
                  <a:srgbClr val="FF3300"/>
                </a:solidFill>
                <a:latin typeface="Times New Roman" charset="0"/>
              </a:rPr>
              <a:t>3: Baryons</a:t>
            </a:r>
          </a:p>
        </p:txBody>
      </p:sp>
      <p:sp>
        <p:nvSpPr>
          <p:cNvPr id="692227" name="Rectangle 3"/>
          <p:cNvSpPr>
            <a:spLocks noGrp="1" noChangeArrowheads="1"/>
          </p:cNvSpPr>
          <p:nvPr>
            <p:ph type="body" sz="half" idx="1"/>
          </p:nvPr>
        </p:nvSpPr>
        <p:spPr/>
        <p:txBody>
          <a:bodyPr/>
          <a:lstStyle/>
          <a:p>
            <a:pPr marL="609600" indent="-609600" eaLnBrk="1" hangingPunct="1">
              <a:lnSpc>
                <a:spcPct val="90000"/>
              </a:lnSpc>
            </a:pPr>
            <a:r>
              <a:rPr lang="en-US" sz="2000">
                <a:latin typeface="Times New Roman" charset="0"/>
                <a:cs typeface="Times New Roman" charset="0"/>
              </a:rPr>
              <a:t>People have counted the amount of mass in visible baryons. </a:t>
            </a:r>
          </a:p>
          <a:p>
            <a:pPr marL="609600" indent="-609600" eaLnBrk="1" hangingPunct="1">
              <a:lnSpc>
                <a:spcPct val="90000"/>
              </a:lnSpc>
            </a:pPr>
            <a:r>
              <a:rPr lang="en-US" sz="2000">
                <a:latin typeface="Times New Roman" charset="0"/>
                <a:cs typeface="Times New Roman" charset="0"/>
              </a:rPr>
              <a:t>Baryonic inventory (total=0.045+-0.003 from nucleosynthesis and CMB):</a:t>
            </a:r>
          </a:p>
          <a:p>
            <a:pPr marL="990600" lvl="1" indent="-533400" eaLnBrk="1" hangingPunct="1">
              <a:lnSpc>
                <a:spcPct val="90000"/>
              </a:lnSpc>
            </a:pPr>
            <a:r>
              <a:rPr lang="en-US" sz="1800">
                <a:latin typeface="Times New Roman" charset="0"/>
                <a:ea typeface="ＭＳ Ｐゴシック" charset="0"/>
                <a:cs typeface="Times New Roman" charset="0"/>
              </a:rPr>
              <a:t>Stars </a:t>
            </a:r>
            <a:r>
              <a:rPr lang="el-GR" sz="1800">
                <a:latin typeface="Times New Roman" charset="0"/>
                <a:ea typeface="ＭＳ Ｐゴシック" charset="0"/>
                <a:cs typeface="Times New Roman" charset="0"/>
              </a:rPr>
              <a:t>Ω</a:t>
            </a:r>
            <a:r>
              <a:rPr lang="en-US" sz="1800" baseline="-25000">
                <a:latin typeface="Times New Roman" charset="0"/>
                <a:ea typeface="ＭＳ Ｐゴシック" charset="0"/>
                <a:cs typeface="Times New Roman" charset="0"/>
              </a:rPr>
              <a:t>*</a:t>
            </a:r>
            <a:r>
              <a:rPr lang="en-US" sz="1800">
                <a:latin typeface="Times New Roman" charset="0"/>
                <a:ea typeface="ＭＳ Ｐゴシック" charset="0"/>
                <a:cs typeface="Times New Roman" charset="0"/>
              </a:rPr>
              <a:t>=0.0024+-0.0007 (more mass in neutrinos than in stars!)</a:t>
            </a:r>
          </a:p>
          <a:p>
            <a:pPr marL="990600" lvl="1" indent="-533400" eaLnBrk="1" hangingPunct="1">
              <a:lnSpc>
                <a:spcPct val="90000"/>
              </a:lnSpc>
            </a:pPr>
            <a:r>
              <a:rPr lang="en-US" sz="1800">
                <a:latin typeface="Times New Roman" charset="0"/>
                <a:ea typeface="ＭＳ Ｐゴシック" charset="0"/>
                <a:cs typeface="Times New Roman" charset="0"/>
              </a:rPr>
              <a:t>Planets </a:t>
            </a:r>
            <a:r>
              <a:rPr lang="el-GR" sz="1800">
                <a:latin typeface="Times New Roman" charset="0"/>
                <a:ea typeface="ＭＳ Ｐゴシック" charset="0"/>
                <a:cs typeface="Times New Roman" charset="0"/>
              </a:rPr>
              <a:t>Ω</a:t>
            </a:r>
            <a:r>
              <a:rPr lang="en-US" sz="1800" baseline="-25000">
                <a:latin typeface="Times New Roman" charset="0"/>
                <a:ea typeface="ＭＳ Ｐゴシック" charset="0"/>
                <a:cs typeface="Times New Roman" charset="0"/>
              </a:rPr>
              <a:t>planet</a:t>
            </a:r>
            <a:r>
              <a:rPr lang="en-US" sz="1800">
                <a:latin typeface="Times New Roman" charset="0"/>
                <a:ea typeface="ＭＳ Ｐゴシック" charset="0"/>
                <a:cs typeface="Times New Roman" charset="0"/>
              </a:rPr>
              <a:t>~10</a:t>
            </a:r>
            <a:r>
              <a:rPr lang="en-US" sz="1800" baseline="30000">
                <a:latin typeface="Times New Roman" charset="0"/>
                <a:ea typeface="ＭＳ Ｐゴシック" charset="0"/>
                <a:cs typeface="Times New Roman" charset="0"/>
              </a:rPr>
              <a:t>-6</a:t>
            </a:r>
          </a:p>
          <a:p>
            <a:pPr marL="990600" lvl="1" indent="-533400" eaLnBrk="1" hangingPunct="1">
              <a:lnSpc>
                <a:spcPct val="90000"/>
              </a:lnSpc>
            </a:pPr>
            <a:r>
              <a:rPr lang="en-US" sz="1800">
                <a:latin typeface="Times New Roman" charset="0"/>
                <a:ea typeface="ＭＳ Ｐゴシック" charset="0"/>
                <a:cs typeface="Times New Roman" charset="0"/>
              </a:rPr>
              <a:t>Warm intergalactic gas 0.040+-0.003</a:t>
            </a:r>
          </a:p>
          <a:p>
            <a:pPr marL="609600" indent="-609600" eaLnBrk="1" hangingPunct="1">
              <a:lnSpc>
                <a:spcPct val="90000"/>
              </a:lnSpc>
            </a:pPr>
            <a:r>
              <a:rPr lang="en-US" sz="2000">
                <a:latin typeface="Times New Roman" charset="0"/>
                <a:cs typeface="Times New Roman" charset="0"/>
              </a:rPr>
              <a:t>Most of baryons are in intergalactic medium, filaments in the cosmic web,</a:t>
            </a:r>
            <a:endParaRPr lang="el-GR" sz="2000">
              <a:latin typeface="Times New Roman" charset="0"/>
              <a:cs typeface="Times New Roman" charset="0"/>
            </a:endParaRPr>
          </a:p>
          <a:p>
            <a:pPr marL="990600" lvl="1" indent="-533400" eaLnBrk="1" hangingPunct="1">
              <a:lnSpc>
                <a:spcPct val="90000"/>
              </a:lnSpc>
            </a:pPr>
            <a:endParaRPr lang="en-US" sz="1800">
              <a:latin typeface="Times New Roman" charset="0"/>
              <a:ea typeface="ＭＳ Ｐゴシック" charset="0"/>
              <a:cs typeface="Times New Roman" charset="0"/>
            </a:endParaRPr>
          </a:p>
        </p:txBody>
      </p:sp>
      <p:pic>
        <p:nvPicPr>
          <p:cNvPr id="44035" name="Picture 4" descr="SH_universe"/>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876800" y="1828800"/>
            <a:ext cx="3143250" cy="3965575"/>
          </a:xfrm>
          <a:noFill/>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9222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9222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9222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9222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92227">
                                            <p:txEl>
                                              <p:pRg st="4" end="4"/>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9222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222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Matter density of the Universe. </a:t>
            </a:r>
            <a:br>
              <a:rPr lang="en-US" sz="4000" b="1">
                <a:solidFill>
                  <a:srgbClr val="FF3300"/>
                </a:solidFill>
                <a:latin typeface="Times New Roman" charset="0"/>
              </a:rPr>
            </a:br>
            <a:r>
              <a:rPr lang="en-US" sz="4000" b="1">
                <a:solidFill>
                  <a:srgbClr val="FF3300"/>
                </a:solidFill>
                <a:latin typeface="Times New Roman" charset="0"/>
              </a:rPr>
              <a:t>4: Dark matter</a:t>
            </a:r>
          </a:p>
        </p:txBody>
      </p:sp>
      <p:sp>
        <p:nvSpPr>
          <p:cNvPr id="693251" name="Rectangle 3"/>
          <p:cNvSpPr>
            <a:spLocks noGrp="1" noChangeArrowheads="1"/>
          </p:cNvSpPr>
          <p:nvPr>
            <p:ph type="body" sz="half" idx="1"/>
          </p:nvPr>
        </p:nvSpPr>
        <p:spPr/>
        <p:txBody>
          <a:bodyPr/>
          <a:lstStyle/>
          <a:p>
            <a:pPr marL="609600" indent="-609600" eaLnBrk="1" hangingPunct="1">
              <a:lnSpc>
                <a:spcPct val="80000"/>
              </a:lnSpc>
            </a:pPr>
            <a:r>
              <a:rPr lang="en-US" sz="1800">
                <a:latin typeface="Times New Roman" charset="0"/>
                <a:cs typeface="Times New Roman" charset="0"/>
              </a:rPr>
              <a:t>Dark matter is much harder to count, because we can only </a:t>
            </a:r>
            <a:r>
              <a:rPr lang="ja-JP" altLang="en-US" sz="1800">
                <a:latin typeface="Times New Roman" charset="0"/>
                <a:cs typeface="Times New Roman" charset="0"/>
              </a:rPr>
              <a:t>“</a:t>
            </a:r>
            <a:r>
              <a:rPr lang="en-US" altLang="ja-JP" sz="1800">
                <a:latin typeface="Times New Roman" charset="0"/>
                <a:cs typeface="Times New Roman" charset="0"/>
              </a:rPr>
              <a:t>see</a:t>
            </a:r>
            <a:r>
              <a:rPr lang="ja-JP" altLang="en-US" sz="1800">
                <a:latin typeface="Times New Roman" charset="0"/>
                <a:cs typeface="Times New Roman" charset="0"/>
              </a:rPr>
              <a:t>”</a:t>
            </a:r>
            <a:r>
              <a:rPr lang="en-US" altLang="ja-JP" sz="1800">
                <a:latin typeface="Times New Roman" charset="0"/>
                <a:cs typeface="Times New Roman" charset="0"/>
              </a:rPr>
              <a:t> it via its gravitational effects</a:t>
            </a:r>
          </a:p>
          <a:p>
            <a:pPr marL="609600" indent="-609600" eaLnBrk="1" hangingPunct="1">
              <a:lnSpc>
                <a:spcPct val="80000"/>
              </a:lnSpc>
            </a:pPr>
            <a:r>
              <a:rPr lang="en-US" sz="1800">
                <a:latin typeface="Times New Roman" charset="0"/>
                <a:cs typeface="Times New Roman" charset="0"/>
              </a:rPr>
              <a:t>One way to count it is for example is to measure the dark matter to baryon ratio in clusters</a:t>
            </a:r>
          </a:p>
          <a:p>
            <a:pPr marL="609600" indent="-609600" eaLnBrk="1" hangingPunct="1">
              <a:lnSpc>
                <a:spcPct val="80000"/>
              </a:lnSpc>
            </a:pPr>
            <a:r>
              <a:rPr lang="en-US" sz="1800">
                <a:latin typeface="Times New Roman" charset="0"/>
                <a:cs typeface="Times New Roman" charset="0"/>
              </a:rPr>
              <a:t>Assume that this number is representative of the Universe because the collapsed volume is large</a:t>
            </a:r>
          </a:p>
          <a:p>
            <a:pPr marL="609600" indent="-609600" eaLnBrk="1" hangingPunct="1">
              <a:lnSpc>
                <a:spcPct val="80000"/>
              </a:lnSpc>
            </a:pPr>
            <a:r>
              <a:rPr lang="en-US" sz="1800">
                <a:latin typeface="Times New Roman" charset="0"/>
                <a:cs typeface="Times New Roman" charset="0"/>
              </a:rPr>
              <a:t>Take the fraction of baryons (from BBN) and multiply</a:t>
            </a:r>
          </a:p>
          <a:p>
            <a:pPr marL="609600" indent="-609600" eaLnBrk="1" hangingPunct="1">
              <a:lnSpc>
                <a:spcPct val="80000"/>
              </a:lnSpc>
            </a:pPr>
            <a:r>
              <a:rPr lang="en-US" sz="1800">
                <a:latin typeface="Times New Roman" charset="0"/>
                <a:cs typeface="Times New Roman" charset="0"/>
              </a:rPr>
              <a:t>This and other methods give </a:t>
            </a:r>
            <a:r>
              <a:rPr lang="el-GR" sz="1800">
                <a:latin typeface="Times New Roman" charset="0"/>
                <a:cs typeface="Times New Roman" charset="0"/>
              </a:rPr>
              <a:t>Ω</a:t>
            </a:r>
            <a:r>
              <a:rPr lang="en-US" sz="1800" baseline="-25000">
                <a:latin typeface="Times New Roman" charset="0"/>
                <a:cs typeface="Times New Roman" charset="0"/>
              </a:rPr>
              <a:t>dm</a:t>
            </a:r>
            <a:r>
              <a:rPr lang="en-US" sz="1800">
                <a:latin typeface="Times New Roman" charset="0"/>
                <a:cs typeface="Times New Roman" charset="0"/>
              </a:rPr>
              <a:t>=0.23</a:t>
            </a:r>
          </a:p>
          <a:p>
            <a:pPr marL="609600" indent="-609600" eaLnBrk="1" hangingPunct="1">
              <a:lnSpc>
                <a:spcPct val="80000"/>
              </a:lnSpc>
            </a:pPr>
            <a:r>
              <a:rPr lang="en-US" sz="1800">
                <a:latin typeface="Times New Roman" charset="0"/>
                <a:cs typeface="Times New Roman" charset="0"/>
              </a:rPr>
              <a:t>The total amount of matter is given by: </a:t>
            </a:r>
            <a:r>
              <a:rPr lang="el-GR" sz="1800">
                <a:latin typeface="Times New Roman" charset="0"/>
                <a:cs typeface="Times New Roman" charset="0"/>
              </a:rPr>
              <a:t>Ω</a:t>
            </a:r>
            <a:r>
              <a:rPr lang="en-US" sz="1800" baseline="-25000">
                <a:latin typeface="Times New Roman" charset="0"/>
                <a:cs typeface="Times New Roman" charset="0"/>
              </a:rPr>
              <a:t>m</a:t>
            </a:r>
            <a:r>
              <a:rPr lang="en-US" sz="1800">
                <a:latin typeface="Times New Roman" charset="0"/>
                <a:cs typeface="Times New Roman" charset="0"/>
              </a:rPr>
              <a:t>=</a:t>
            </a:r>
            <a:r>
              <a:rPr lang="el-GR" sz="1800">
                <a:latin typeface="Times New Roman" charset="0"/>
                <a:cs typeface="Times New Roman" charset="0"/>
              </a:rPr>
              <a:t>Ω</a:t>
            </a:r>
            <a:r>
              <a:rPr lang="en-US" sz="1800" baseline="-25000">
                <a:latin typeface="Times New Roman" charset="0"/>
                <a:cs typeface="Times New Roman" charset="0"/>
              </a:rPr>
              <a:t>dm</a:t>
            </a:r>
            <a:r>
              <a:rPr lang="en-US" sz="1800">
                <a:latin typeface="Times New Roman" charset="0"/>
                <a:cs typeface="Times New Roman" charset="0"/>
              </a:rPr>
              <a:t>+</a:t>
            </a:r>
            <a:r>
              <a:rPr lang="el-GR" sz="1800">
                <a:latin typeface="Times New Roman" charset="0"/>
                <a:cs typeface="Times New Roman" charset="0"/>
              </a:rPr>
              <a:t>Ω</a:t>
            </a:r>
            <a:r>
              <a:rPr lang="en-US" sz="1800" baseline="-25000">
                <a:latin typeface="Times New Roman" charset="0"/>
                <a:cs typeface="Times New Roman" charset="0"/>
              </a:rPr>
              <a:t>b</a:t>
            </a:r>
            <a:r>
              <a:rPr lang="en-US" sz="1800">
                <a:latin typeface="Times New Roman" charset="0"/>
                <a:cs typeface="Times New Roman" charset="0"/>
              </a:rPr>
              <a:t>=0.27</a:t>
            </a:r>
            <a:endParaRPr lang="el-GR" sz="1800">
              <a:latin typeface="Times New Roman" charset="0"/>
              <a:cs typeface="Times New Roman" charset="0"/>
            </a:endParaRPr>
          </a:p>
          <a:p>
            <a:pPr marL="609600" indent="-609600" eaLnBrk="1" hangingPunct="1">
              <a:lnSpc>
                <a:spcPct val="80000"/>
              </a:lnSpc>
            </a:pPr>
            <a:endParaRPr lang="el-GR" sz="1800">
              <a:latin typeface="Times New Roman" charset="0"/>
              <a:cs typeface="Times New Roman" charset="0"/>
            </a:endParaRPr>
          </a:p>
          <a:p>
            <a:pPr marL="990600" lvl="1" indent="-533400" eaLnBrk="1" hangingPunct="1">
              <a:lnSpc>
                <a:spcPct val="80000"/>
              </a:lnSpc>
            </a:pPr>
            <a:endParaRPr lang="en-US" sz="1600">
              <a:latin typeface="Times New Roman" charset="0"/>
              <a:ea typeface="ＭＳ Ｐゴシック" charset="0"/>
              <a:cs typeface="Times New Roman" charset="0"/>
            </a:endParaRPr>
          </a:p>
        </p:txBody>
      </p:sp>
      <p:pic>
        <p:nvPicPr>
          <p:cNvPr id="46083" name="Picture 8" descr="movie_bg"/>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724400" y="2057400"/>
            <a:ext cx="4040188" cy="3308350"/>
          </a:xfrm>
          <a:noFill/>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932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9325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9325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9325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93251">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932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3251"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Matter density of the Universe. </a:t>
            </a:r>
            <a:br>
              <a:rPr lang="en-US" sz="4000" b="1">
                <a:solidFill>
                  <a:srgbClr val="FF3300"/>
                </a:solidFill>
                <a:latin typeface="Times New Roman" charset="0"/>
              </a:rPr>
            </a:br>
            <a:r>
              <a:rPr lang="en-US" sz="4000" b="1">
                <a:solidFill>
                  <a:srgbClr val="FF3300"/>
                </a:solidFill>
                <a:latin typeface="Times New Roman" charset="0"/>
              </a:rPr>
              <a:t>5: Dark energy (or </a:t>
            </a:r>
            <a:r>
              <a:rPr lang="el-GR" sz="4000" b="1">
                <a:solidFill>
                  <a:srgbClr val="FF3300"/>
                </a:solidFill>
                <a:latin typeface="Times New Roman" charset="0"/>
                <a:cs typeface="Times New Roman" charset="0"/>
              </a:rPr>
              <a:t>Λ</a:t>
            </a:r>
            <a:r>
              <a:rPr lang="en-US" sz="4000" b="1">
                <a:solidFill>
                  <a:srgbClr val="FF3300"/>
                </a:solidFill>
                <a:latin typeface="Times New Roman" charset="0"/>
                <a:cs typeface="Times New Roman" charset="0"/>
              </a:rPr>
              <a:t>)</a:t>
            </a:r>
            <a:endParaRPr lang="el-GR" sz="4000" b="1">
              <a:solidFill>
                <a:srgbClr val="FF3300"/>
              </a:solidFill>
              <a:latin typeface="Times New Roman" charset="0"/>
              <a:cs typeface="Times New Roman" charset="0"/>
            </a:endParaRPr>
          </a:p>
        </p:txBody>
      </p:sp>
      <p:sp>
        <p:nvSpPr>
          <p:cNvPr id="694275" name="Rectangle 3"/>
          <p:cNvSpPr>
            <a:spLocks noGrp="1" noChangeArrowheads="1"/>
          </p:cNvSpPr>
          <p:nvPr>
            <p:ph type="body" sz="half" idx="1"/>
          </p:nvPr>
        </p:nvSpPr>
        <p:spPr/>
        <p:txBody>
          <a:bodyPr/>
          <a:lstStyle/>
          <a:p>
            <a:pPr marL="609600" indent="-609600" eaLnBrk="1" hangingPunct="1">
              <a:lnSpc>
                <a:spcPct val="80000"/>
              </a:lnSpc>
            </a:pPr>
            <a:r>
              <a:rPr lang="en-US" sz="1800">
                <a:latin typeface="Times New Roman" charset="0"/>
                <a:cs typeface="Times New Roman" charset="0"/>
              </a:rPr>
              <a:t>Most of the energy in the universe appears to be of a mysterious form  called dark energy (because we do not know what it is!)</a:t>
            </a:r>
          </a:p>
          <a:p>
            <a:pPr marL="609600" indent="-609600" eaLnBrk="1" hangingPunct="1">
              <a:lnSpc>
                <a:spcPct val="80000"/>
              </a:lnSpc>
            </a:pPr>
            <a:r>
              <a:rPr lang="en-US" sz="1800">
                <a:latin typeface="Times New Roman" charset="0"/>
                <a:cs typeface="Times New Roman" charset="0"/>
              </a:rPr>
              <a:t>Dark energy </a:t>
            </a:r>
            <a:r>
              <a:rPr lang="ja-JP" altLang="en-US" sz="1800">
                <a:latin typeface="Times New Roman" charset="0"/>
                <a:cs typeface="Times New Roman" charset="0"/>
              </a:rPr>
              <a:t>“</a:t>
            </a:r>
            <a:r>
              <a:rPr lang="en-US" altLang="ja-JP" sz="1800">
                <a:latin typeface="Times New Roman" charset="0"/>
                <a:cs typeface="Times New Roman" charset="0"/>
              </a:rPr>
              <a:t>repels</a:t>
            </a:r>
            <a:r>
              <a:rPr lang="ja-JP" altLang="en-US" sz="1800">
                <a:latin typeface="Times New Roman" charset="0"/>
                <a:cs typeface="Times New Roman" charset="0"/>
              </a:rPr>
              <a:t>”</a:t>
            </a:r>
            <a:r>
              <a:rPr lang="en-US" altLang="ja-JP" sz="1800">
                <a:latin typeface="Times New Roman" charset="0"/>
                <a:cs typeface="Times New Roman" charset="0"/>
              </a:rPr>
              <a:t> instead of attracting, and therefore causes the expansion of the universe to accelerate instead of slowing down</a:t>
            </a:r>
          </a:p>
          <a:p>
            <a:pPr marL="609600" indent="-609600" eaLnBrk="1" hangingPunct="1">
              <a:lnSpc>
                <a:spcPct val="80000"/>
              </a:lnSpc>
            </a:pPr>
            <a:r>
              <a:rPr lang="en-US" sz="1800">
                <a:latin typeface="Times New Roman" charset="0"/>
                <a:cs typeface="Times New Roman" charset="0"/>
              </a:rPr>
              <a:t>One form of dark energy is the cosmological constant (</a:t>
            </a:r>
            <a:r>
              <a:rPr lang="el-GR" sz="1800">
                <a:latin typeface="Times New Roman" charset="0"/>
                <a:cs typeface="Times New Roman" charset="0"/>
              </a:rPr>
              <a:t>Λ</a:t>
            </a:r>
            <a:r>
              <a:rPr lang="en-US" sz="1800">
                <a:latin typeface="Times New Roman" charset="0"/>
                <a:cs typeface="Times New Roman" charset="0"/>
              </a:rPr>
              <a:t>), introduced by Einstein a long time ago, and this is a purely geometrical term… [in other words, it needs not be </a:t>
            </a:r>
            <a:r>
              <a:rPr lang="ja-JP" altLang="en-US" sz="1800">
                <a:latin typeface="Times New Roman" charset="0"/>
                <a:cs typeface="Times New Roman" charset="0"/>
              </a:rPr>
              <a:t>“</a:t>
            </a:r>
            <a:r>
              <a:rPr lang="en-US" altLang="ja-JP" sz="1800">
                <a:latin typeface="Times New Roman" charset="0"/>
                <a:cs typeface="Times New Roman" charset="0"/>
              </a:rPr>
              <a:t>something</a:t>
            </a:r>
            <a:r>
              <a:rPr lang="ja-JP" altLang="en-US" sz="1800">
                <a:latin typeface="Times New Roman" charset="0"/>
                <a:cs typeface="Times New Roman" charset="0"/>
              </a:rPr>
              <a:t>”</a:t>
            </a:r>
            <a:r>
              <a:rPr lang="en-US" altLang="ja-JP" sz="1800">
                <a:latin typeface="Times New Roman" charset="0"/>
                <a:cs typeface="Times New Roman" charset="0"/>
              </a:rPr>
              <a:t> could just be a property of spacetime]</a:t>
            </a:r>
          </a:p>
          <a:p>
            <a:pPr marL="609600" indent="-609600" eaLnBrk="1" hangingPunct="1">
              <a:lnSpc>
                <a:spcPct val="80000"/>
              </a:lnSpc>
            </a:pPr>
            <a:r>
              <a:rPr lang="en-US" sz="1800">
                <a:latin typeface="Times New Roman" charset="0"/>
                <a:cs typeface="Times New Roman" charset="0"/>
              </a:rPr>
              <a:t>According to current measurements </a:t>
            </a:r>
            <a:r>
              <a:rPr lang="el-GR" sz="1800">
                <a:latin typeface="Times New Roman" charset="0"/>
                <a:cs typeface="Times New Roman" charset="0"/>
              </a:rPr>
              <a:t>Ω</a:t>
            </a:r>
            <a:r>
              <a:rPr lang="en-US" sz="1800" baseline="-25000">
                <a:latin typeface="Times New Roman" charset="0"/>
                <a:cs typeface="Times New Roman" charset="0"/>
              </a:rPr>
              <a:t>de</a:t>
            </a:r>
            <a:r>
              <a:rPr lang="en-US" sz="1800">
                <a:latin typeface="Times New Roman" charset="0"/>
                <a:cs typeface="Times New Roman" charset="0"/>
              </a:rPr>
              <a:t>~0.72 or </a:t>
            </a:r>
            <a:r>
              <a:rPr lang="el-GR" sz="1800">
                <a:latin typeface="Times New Roman" charset="0"/>
                <a:cs typeface="Times New Roman" charset="0"/>
              </a:rPr>
              <a:t>Ω</a:t>
            </a:r>
            <a:r>
              <a:rPr lang="el-GR" sz="1800" baseline="-25000">
                <a:latin typeface="Times New Roman" charset="0"/>
                <a:cs typeface="Times New Roman" charset="0"/>
              </a:rPr>
              <a:t>Λ</a:t>
            </a:r>
            <a:r>
              <a:rPr lang="en-US" sz="1800">
                <a:latin typeface="Times New Roman" charset="0"/>
                <a:cs typeface="Times New Roman" charset="0"/>
              </a:rPr>
              <a:t>~0.72.</a:t>
            </a:r>
          </a:p>
        </p:txBody>
      </p:sp>
      <p:pic>
        <p:nvPicPr>
          <p:cNvPr id="48131" name="Picture 8" descr="darkEnergy"/>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411788" y="1600200"/>
            <a:ext cx="2509837" cy="4525963"/>
          </a:xfrm>
          <a:noFill/>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942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9427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9427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9427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427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Matter density of the Universe. </a:t>
            </a:r>
            <a:br>
              <a:rPr lang="en-US" sz="4000" b="1">
                <a:solidFill>
                  <a:srgbClr val="FF3300"/>
                </a:solidFill>
                <a:latin typeface="Times New Roman" charset="0"/>
              </a:rPr>
            </a:br>
            <a:r>
              <a:rPr lang="en-US" sz="4000" b="1">
                <a:solidFill>
                  <a:srgbClr val="FF3300"/>
                </a:solidFill>
                <a:latin typeface="Times New Roman" charset="0"/>
              </a:rPr>
              <a:t>Summary</a:t>
            </a:r>
            <a:endParaRPr lang="el-GR" sz="4000" b="1">
              <a:solidFill>
                <a:srgbClr val="FF3300"/>
              </a:solidFill>
              <a:latin typeface="Times New Roman" charset="0"/>
              <a:cs typeface="Times New Roman" charset="0"/>
            </a:endParaRPr>
          </a:p>
        </p:txBody>
      </p:sp>
      <p:pic>
        <p:nvPicPr>
          <p:cNvPr id="50178" name="Picture 7" descr="cosmos_percent_comp"/>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600200" y="1676400"/>
            <a:ext cx="6042025" cy="4318000"/>
          </a:xfrm>
          <a:noFill/>
        </p:spPr>
      </p:pic>
      <p:sp>
        <p:nvSpPr>
          <p:cNvPr id="50179" name="TextBox 1"/>
          <p:cNvSpPr txBox="1">
            <a:spLocks noChangeArrowheads="1"/>
          </p:cNvSpPr>
          <p:nvPr/>
        </p:nvSpPr>
        <p:spPr bwMode="auto">
          <a:xfrm>
            <a:off x="4038600" y="6172200"/>
            <a:ext cx="49847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r>
              <a:rPr lang="en-US"/>
              <a:t>Numbers changed a little bit by Planck</a:t>
            </a: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But… was it always like this? A brief history of the universe…</a:t>
            </a:r>
            <a:endParaRPr lang="el-GR" sz="4000" b="1">
              <a:solidFill>
                <a:srgbClr val="FF3300"/>
              </a:solidFill>
              <a:latin typeface="Times New Roman" charset="0"/>
              <a:cs typeface="Times New Roman" charset="0"/>
            </a:endParaRPr>
          </a:p>
        </p:txBody>
      </p:sp>
      <p:sp>
        <p:nvSpPr>
          <p:cNvPr id="698371" name="Rectangle 3"/>
          <p:cNvSpPr>
            <a:spLocks noGrp="1" noChangeArrowheads="1"/>
          </p:cNvSpPr>
          <p:nvPr>
            <p:ph type="body" idx="1"/>
          </p:nvPr>
        </p:nvSpPr>
        <p:spPr/>
        <p:txBody>
          <a:bodyPr/>
          <a:lstStyle/>
          <a:p>
            <a:pPr marL="609600" indent="-609600" eaLnBrk="1" hangingPunct="1">
              <a:lnSpc>
                <a:spcPct val="80000"/>
              </a:lnSpc>
            </a:pPr>
            <a:r>
              <a:rPr lang="en-US" sz="2800">
                <a:latin typeface="Times New Roman" charset="0"/>
                <a:cs typeface="Times New Roman" charset="0"/>
              </a:rPr>
              <a:t>We know the relative proportion of stuff in the universe nowadays</a:t>
            </a:r>
          </a:p>
          <a:p>
            <a:pPr marL="609600" indent="-609600" eaLnBrk="1" hangingPunct="1">
              <a:lnSpc>
                <a:spcPct val="80000"/>
              </a:lnSpc>
            </a:pPr>
            <a:r>
              <a:rPr lang="en-US" sz="2800">
                <a:latin typeface="Times New Roman" charset="0"/>
                <a:cs typeface="Times New Roman" charset="0"/>
              </a:rPr>
              <a:t>How do quantities scale with z?</a:t>
            </a:r>
          </a:p>
          <a:p>
            <a:pPr marL="609600" indent="-609600" eaLnBrk="1" hangingPunct="1">
              <a:lnSpc>
                <a:spcPct val="80000"/>
              </a:lnSpc>
            </a:pPr>
            <a:r>
              <a:rPr lang="en-US" sz="2800">
                <a:latin typeface="Times New Roman" charset="0"/>
                <a:cs typeface="Times New Roman" charset="0"/>
              </a:rPr>
              <a:t>What is z, remember?</a:t>
            </a:r>
          </a:p>
          <a:p>
            <a:pPr marL="609600" indent="-609600" eaLnBrk="1" hangingPunct="1">
              <a:lnSpc>
                <a:spcPct val="80000"/>
              </a:lnSpc>
            </a:pPr>
            <a:r>
              <a:rPr lang="en-US" sz="2800">
                <a:latin typeface="Times New Roman" charset="0"/>
                <a:cs typeface="Times New Roman" charset="0"/>
              </a:rPr>
              <a:t>Redshift  z is connected to the LINEAR stretch factor of the universe d</a:t>
            </a:r>
            <a:r>
              <a:rPr lang="en-US" sz="2800" baseline="-25000">
                <a:latin typeface="Times New Roman" charset="0"/>
                <a:cs typeface="Times New Roman" charset="0"/>
              </a:rPr>
              <a:t>0</a:t>
            </a:r>
            <a:r>
              <a:rPr lang="en-US" sz="2800">
                <a:latin typeface="Times New Roman" charset="0"/>
                <a:cs typeface="Times New Roman" charset="0"/>
              </a:rPr>
              <a:t>/d=(1+z) [subscript 0 means NOW]</a:t>
            </a:r>
          </a:p>
          <a:p>
            <a:pPr marL="609600" indent="-609600" eaLnBrk="1" hangingPunct="1">
              <a:lnSpc>
                <a:spcPct val="80000"/>
              </a:lnSpc>
            </a:pPr>
            <a:r>
              <a:rPr lang="en-US" sz="2800">
                <a:latin typeface="Times New Roman" charset="0"/>
                <a:cs typeface="Times New Roman" charset="0"/>
              </a:rPr>
              <a:t>How do volumes change with redshift?</a:t>
            </a:r>
          </a:p>
          <a:p>
            <a:pPr marL="609600" indent="-609600" eaLnBrk="1" hangingPunct="1">
              <a:lnSpc>
                <a:spcPct val="80000"/>
              </a:lnSpc>
            </a:pPr>
            <a:r>
              <a:rPr lang="en-US" sz="2800">
                <a:latin typeface="Times New Roman" charset="0"/>
                <a:cs typeface="Times New Roman" charset="0"/>
              </a:rPr>
              <a:t>If I take a box of the universe between some galaxies and measure its volume at different redshifts, what will I find?</a:t>
            </a:r>
          </a:p>
          <a:p>
            <a:pPr marL="609600" indent="-609600" eaLnBrk="1" hangingPunct="1">
              <a:lnSpc>
                <a:spcPct val="80000"/>
              </a:lnSpc>
            </a:pPr>
            <a:endParaRPr lang="en-US" sz="2800">
              <a:latin typeface="Times New Roman" charset="0"/>
              <a:cs typeface="Times New Roman"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983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9837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9837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9837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98371">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9837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837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Previously… on astro-2</a:t>
            </a:r>
          </a:p>
        </p:txBody>
      </p:sp>
      <p:sp>
        <p:nvSpPr>
          <p:cNvPr id="672771" name="Rectangle 3"/>
          <p:cNvSpPr>
            <a:spLocks noGrp="1" noChangeArrowheads="1"/>
          </p:cNvSpPr>
          <p:nvPr>
            <p:ph type="body" idx="1"/>
          </p:nvPr>
        </p:nvSpPr>
        <p:spPr/>
        <p:txBody>
          <a:bodyPr/>
          <a:lstStyle/>
          <a:p>
            <a:pPr marL="609600" indent="-609600" eaLnBrk="1" hangingPunct="1">
              <a:lnSpc>
                <a:spcPct val="80000"/>
              </a:lnSpc>
            </a:pPr>
            <a:r>
              <a:rPr lang="en-US" sz="2800">
                <a:latin typeface="Times New Roman" charset="0"/>
              </a:rPr>
              <a:t>Wherever we look in the sky there is a background of microwaves, the CMB.</a:t>
            </a:r>
          </a:p>
          <a:p>
            <a:pPr marL="609600" indent="-609600" eaLnBrk="1" hangingPunct="1">
              <a:lnSpc>
                <a:spcPct val="80000"/>
              </a:lnSpc>
            </a:pPr>
            <a:r>
              <a:rPr lang="en-US" sz="2800">
                <a:latin typeface="Times New Roman" charset="0"/>
              </a:rPr>
              <a:t>The CMB is very close to isotropic better than 0.001%</a:t>
            </a:r>
          </a:p>
          <a:p>
            <a:pPr marL="609600" indent="-609600" eaLnBrk="1" hangingPunct="1">
              <a:lnSpc>
                <a:spcPct val="80000"/>
              </a:lnSpc>
            </a:pPr>
            <a:r>
              <a:rPr lang="en-US" sz="2800">
                <a:latin typeface="Times New Roman" charset="0"/>
              </a:rPr>
              <a:t>The spectrum of the CMB is indistinguishable from a that of Blackbody at 2.725 K.</a:t>
            </a:r>
          </a:p>
          <a:p>
            <a:pPr marL="609600" indent="-609600" eaLnBrk="1" hangingPunct="1">
              <a:lnSpc>
                <a:spcPct val="80000"/>
              </a:lnSpc>
            </a:pPr>
            <a:r>
              <a:rPr lang="en-US" sz="2800">
                <a:latin typeface="Times New Roman" charset="0"/>
              </a:rPr>
              <a:t>In the Big Bang model the CMB is interpreted as the fossil record of an epoch close to the beginning of time, when the Universe was extremely dense and hot and filled with radiation in thermal equilibrium</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727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7277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7277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727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2771"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But… was it always like this? Volume and redshift</a:t>
            </a:r>
            <a:endParaRPr lang="el-GR" sz="4000" b="1">
              <a:solidFill>
                <a:srgbClr val="FF3300"/>
              </a:solidFill>
              <a:latin typeface="Times New Roman" charset="0"/>
              <a:cs typeface="Times New Roman" charset="0"/>
            </a:endParaRPr>
          </a:p>
        </p:txBody>
      </p:sp>
      <p:pic>
        <p:nvPicPr>
          <p:cNvPr id="54274" name="Picture 4" descr="volume"/>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555750" y="1600200"/>
            <a:ext cx="6032500" cy="4525963"/>
          </a:xfrm>
          <a:noFill/>
        </p:spPr>
      </p:pic>
      <p:sp>
        <p:nvSpPr>
          <p:cNvPr id="54275" name="Text Box 6"/>
          <p:cNvSpPr txBox="1">
            <a:spLocks noChangeArrowheads="1"/>
          </p:cNvSpPr>
          <p:nvPr/>
        </p:nvSpPr>
        <p:spPr bwMode="auto">
          <a:xfrm>
            <a:off x="225425" y="6248400"/>
            <a:ext cx="8928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r>
              <a:rPr lang="en-US"/>
              <a:t>Volumes, by definition, scale as the third power of the linear dimension</a:t>
            </a: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But… was it always like this? Evolution of mass density</a:t>
            </a:r>
            <a:endParaRPr lang="el-GR" sz="4000" b="1">
              <a:solidFill>
                <a:srgbClr val="FF3300"/>
              </a:solidFill>
              <a:latin typeface="Times New Roman" charset="0"/>
              <a:cs typeface="Times New Roman" charset="0"/>
            </a:endParaRPr>
          </a:p>
        </p:txBody>
      </p:sp>
      <p:sp>
        <p:nvSpPr>
          <p:cNvPr id="705539" name="Rectangle 3"/>
          <p:cNvSpPr>
            <a:spLocks noGrp="1" noChangeArrowheads="1"/>
          </p:cNvSpPr>
          <p:nvPr>
            <p:ph type="body" idx="1"/>
          </p:nvPr>
        </p:nvSpPr>
        <p:spPr/>
        <p:txBody>
          <a:bodyPr/>
          <a:lstStyle/>
          <a:p>
            <a:pPr marL="609600" indent="-609600" eaLnBrk="1" hangingPunct="1"/>
            <a:r>
              <a:rPr lang="en-US">
                <a:latin typeface="Times New Roman" charset="0"/>
                <a:cs typeface="Times New Roman" charset="0"/>
              </a:rPr>
              <a:t>Volumes scale with redshift as: V/V</a:t>
            </a:r>
            <a:r>
              <a:rPr lang="en-US" baseline="-25000">
                <a:latin typeface="Times New Roman" charset="0"/>
                <a:cs typeface="Times New Roman" charset="0"/>
              </a:rPr>
              <a:t>0</a:t>
            </a:r>
            <a:r>
              <a:rPr lang="en-US">
                <a:latin typeface="Times New Roman" charset="0"/>
                <a:cs typeface="Times New Roman" charset="0"/>
              </a:rPr>
              <a:t>=(1+z)</a:t>
            </a:r>
            <a:r>
              <a:rPr lang="en-US" baseline="30000">
                <a:latin typeface="Times New Roman" charset="0"/>
                <a:cs typeface="Times New Roman" charset="0"/>
              </a:rPr>
              <a:t>-3</a:t>
            </a:r>
          </a:p>
          <a:p>
            <a:pPr marL="609600" indent="-609600" eaLnBrk="1" hangingPunct="1"/>
            <a:r>
              <a:rPr lang="en-US">
                <a:latin typeface="Times New Roman" charset="0"/>
                <a:cs typeface="Times New Roman" charset="0"/>
              </a:rPr>
              <a:t>At z=9 my box of the Universe was how many times smaller than now?</a:t>
            </a:r>
          </a:p>
          <a:p>
            <a:pPr marL="609600" indent="-609600" eaLnBrk="1" hangingPunct="1"/>
            <a:r>
              <a:rPr lang="en-US">
                <a:latin typeface="Times New Roman" charset="0"/>
                <a:cs typeface="Times New Roman" charset="0"/>
              </a:rPr>
              <a:t>If mass is preserved in a given form, how does density scale with redshift?</a:t>
            </a:r>
          </a:p>
          <a:p>
            <a:pPr marL="609600" indent="-609600" eaLnBrk="1" hangingPunct="1"/>
            <a:r>
              <a:rPr lang="en-US">
                <a:latin typeface="Times New Roman" charset="0"/>
                <a:cs typeface="Times New Roman" charset="0"/>
              </a:rPr>
              <a:t>Density is </a:t>
            </a:r>
            <a:r>
              <a:rPr lang="el-GR">
                <a:latin typeface="Times New Roman" charset="0"/>
                <a:cs typeface="Times New Roman" charset="0"/>
              </a:rPr>
              <a:t>ρ</a:t>
            </a:r>
            <a:r>
              <a:rPr lang="en-US">
                <a:latin typeface="Times New Roman" charset="0"/>
                <a:cs typeface="Times New Roman" charset="0"/>
              </a:rPr>
              <a:t>=M/V, M is constant, so…</a:t>
            </a:r>
          </a:p>
          <a:p>
            <a:pPr marL="609600" indent="-609600" eaLnBrk="1" hangingPunct="1"/>
            <a:r>
              <a:rPr lang="en-US">
                <a:latin typeface="Times New Roman" charset="0"/>
                <a:cs typeface="Times New Roman" charset="0"/>
              </a:rPr>
              <a:t>Density </a:t>
            </a:r>
            <a:r>
              <a:rPr lang="el-GR">
                <a:latin typeface="Times New Roman" charset="0"/>
                <a:cs typeface="Times New Roman" charset="0"/>
              </a:rPr>
              <a:t>ρ</a:t>
            </a:r>
            <a:r>
              <a:rPr lang="en-US">
                <a:latin typeface="Times New Roman" charset="0"/>
                <a:cs typeface="Times New Roman" charset="0"/>
              </a:rPr>
              <a:t> scales as </a:t>
            </a:r>
            <a:r>
              <a:rPr lang="el-GR">
                <a:latin typeface="Times New Roman" charset="0"/>
                <a:cs typeface="Times New Roman" charset="0"/>
              </a:rPr>
              <a:t>ρ</a:t>
            </a:r>
            <a:r>
              <a:rPr lang="en-US">
                <a:latin typeface="Times New Roman" charset="0"/>
                <a:cs typeface="Times New Roman" charset="0"/>
              </a:rPr>
              <a:t>=</a:t>
            </a:r>
            <a:r>
              <a:rPr lang="el-GR">
                <a:latin typeface="Times New Roman" charset="0"/>
                <a:cs typeface="Times New Roman" charset="0"/>
              </a:rPr>
              <a:t>ρ</a:t>
            </a:r>
            <a:r>
              <a:rPr lang="en-US" baseline="-25000">
                <a:latin typeface="Times New Roman" charset="0"/>
                <a:cs typeface="Times New Roman" charset="0"/>
              </a:rPr>
              <a:t>0</a:t>
            </a:r>
            <a:r>
              <a:rPr lang="en-US">
                <a:latin typeface="Times New Roman" charset="0"/>
                <a:cs typeface="Times New Roman" charset="0"/>
              </a:rPr>
              <a:t> (1+z)</a:t>
            </a:r>
            <a:r>
              <a:rPr lang="en-US" baseline="30000">
                <a:latin typeface="Times New Roman" charset="0"/>
                <a:cs typeface="Times New Roman" charset="0"/>
              </a:rPr>
              <a:t>3</a:t>
            </a:r>
            <a:endParaRPr lang="en-US">
              <a:latin typeface="Times New Roman" charset="0"/>
              <a:cs typeface="Times New Roman" charset="0"/>
            </a:endParaRPr>
          </a:p>
          <a:p>
            <a:pPr marL="609600" indent="-609600" eaLnBrk="1" hangingPunct="1"/>
            <a:r>
              <a:rPr lang="en-US">
                <a:latin typeface="Times New Roman" charset="0"/>
                <a:cs typeface="Times New Roman" charset="0"/>
              </a:rPr>
              <a:t>So mass densities  </a:t>
            </a:r>
            <a:r>
              <a:rPr lang="el-GR">
                <a:latin typeface="Times New Roman" charset="0"/>
                <a:cs typeface="Times New Roman" charset="0"/>
              </a:rPr>
              <a:t>Ω</a:t>
            </a:r>
            <a:r>
              <a:rPr lang="en-US">
                <a:latin typeface="Times New Roman" charset="0"/>
                <a:cs typeface="Times New Roman" charset="0"/>
              </a:rPr>
              <a:t> scale as </a:t>
            </a:r>
            <a:r>
              <a:rPr lang="el-GR">
                <a:latin typeface="Times New Roman" charset="0"/>
                <a:cs typeface="Times New Roman" charset="0"/>
              </a:rPr>
              <a:t>Ω</a:t>
            </a:r>
            <a:r>
              <a:rPr lang="en-US">
                <a:latin typeface="Times New Roman" charset="0"/>
                <a:cs typeface="Times New Roman" charset="0"/>
              </a:rPr>
              <a:t>=</a:t>
            </a:r>
            <a:r>
              <a:rPr lang="el-GR">
                <a:latin typeface="Times New Roman" charset="0"/>
                <a:cs typeface="Times New Roman" charset="0"/>
              </a:rPr>
              <a:t>Ω</a:t>
            </a:r>
            <a:r>
              <a:rPr lang="en-US" baseline="-25000">
                <a:latin typeface="Times New Roman" charset="0"/>
                <a:cs typeface="Times New Roman" charset="0"/>
              </a:rPr>
              <a:t>0</a:t>
            </a:r>
            <a:r>
              <a:rPr lang="en-US">
                <a:latin typeface="Times New Roman" charset="0"/>
                <a:cs typeface="Times New Roman" charset="0"/>
              </a:rPr>
              <a:t> (1+z)</a:t>
            </a:r>
            <a:r>
              <a:rPr lang="en-US" baseline="30000">
                <a:latin typeface="Times New Roman" charset="0"/>
                <a:cs typeface="Times New Roman" charset="0"/>
              </a:rPr>
              <a:t>3</a:t>
            </a:r>
            <a:r>
              <a:rPr lang="en-US">
                <a:latin typeface="Times New Roman" charset="0"/>
                <a:cs typeface="Times New Roman" charset="0"/>
              </a:rPr>
              <a:t>!</a:t>
            </a:r>
            <a:endParaRPr lang="el-GR">
              <a:latin typeface="Times New Roman" charset="0"/>
              <a:cs typeface="Times New Roman"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055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0553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0553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0553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0553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0553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553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But… was it always like this? </a:t>
            </a:r>
            <a:br>
              <a:rPr lang="en-US" sz="4000" b="1">
                <a:solidFill>
                  <a:srgbClr val="FF3300"/>
                </a:solidFill>
                <a:latin typeface="Times New Roman" charset="0"/>
              </a:rPr>
            </a:br>
            <a:r>
              <a:rPr lang="en-US" sz="4000" b="1">
                <a:solidFill>
                  <a:srgbClr val="FF3300"/>
                </a:solidFill>
                <a:latin typeface="Times New Roman" charset="0"/>
              </a:rPr>
              <a:t>Evolution of photon energy density</a:t>
            </a:r>
            <a:endParaRPr lang="el-GR" sz="4000" b="1">
              <a:solidFill>
                <a:srgbClr val="FF3300"/>
              </a:solidFill>
              <a:latin typeface="Times New Roman" charset="0"/>
              <a:cs typeface="Times New Roman" charset="0"/>
            </a:endParaRPr>
          </a:p>
        </p:txBody>
      </p:sp>
      <p:sp>
        <p:nvSpPr>
          <p:cNvPr id="708611" name="Rectangle 3"/>
          <p:cNvSpPr>
            <a:spLocks noGrp="1" noChangeArrowheads="1"/>
          </p:cNvSpPr>
          <p:nvPr>
            <p:ph type="body" idx="1"/>
          </p:nvPr>
        </p:nvSpPr>
        <p:spPr/>
        <p:txBody>
          <a:bodyPr/>
          <a:lstStyle/>
          <a:p>
            <a:pPr marL="609600" indent="-609600" eaLnBrk="1" hangingPunct="1">
              <a:buFontTx/>
              <a:buNone/>
            </a:pPr>
            <a:endParaRPr lang="en-US" sz="2800" baseline="30000">
              <a:latin typeface="Times New Roman" charset="0"/>
              <a:cs typeface="Times New Roman" charset="0"/>
            </a:endParaRPr>
          </a:p>
          <a:p>
            <a:pPr marL="609600" indent="-609600" eaLnBrk="1" hangingPunct="1"/>
            <a:r>
              <a:rPr lang="en-US" sz="2800">
                <a:latin typeface="Times New Roman" charset="0"/>
                <a:cs typeface="Times New Roman" charset="0"/>
              </a:rPr>
              <a:t>With photons there</a:t>
            </a:r>
            <a:r>
              <a:rPr lang="ja-JP" altLang="en-US" sz="2800">
                <a:latin typeface="Times New Roman" charset="0"/>
                <a:cs typeface="Times New Roman" charset="0"/>
              </a:rPr>
              <a:t>’</a:t>
            </a:r>
            <a:r>
              <a:rPr lang="en-US" altLang="ja-JP" sz="2800">
                <a:latin typeface="Times New Roman" charset="0"/>
                <a:cs typeface="Times New Roman" charset="0"/>
              </a:rPr>
              <a:t>s an extra term.</a:t>
            </a:r>
          </a:p>
          <a:p>
            <a:pPr marL="609600" indent="-609600" eaLnBrk="1" hangingPunct="1"/>
            <a:r>
              <a:rPr lang="en-US" sz="2800">
                <a:latin typeface="Times New Roman" charset="0"/>
                <a:cs typeface="Times New Roman" charset="0"/>
              </a:rPr>
              <a:t>As the photons redshift each photon also looses energy (because a photon</a:t>
            </a:r>
            <a:r>
              <a:rPr lang="ja-JP" altLang="en-US" sz="2800">
                <a:latin typeface="Times New Roman" charset="0"/>
                <a:cs typeface="Times New Roman" charset="0"/>
              </a:rPr>
              <a:t>’</a:t>
            </a:r>
            <a:r>
              <a:rPr lang="en-US" altLang="ja-JP" sz="2800">
                <a:latin typeface="Times New Roman" charset="0"/>
                <a:cs typeface="Times New Roman" charset="0"/>
              </a:rPr>
              <a:t>s energy is proportional to its frequency, Universe Chap 5).</a:t>
            </a:r>
          </a:p>
          <a:p>
            <a:pPr marL="609600" indent="-609600" eaLnBrk="1" hangingPunct="1"/>
            <a:r>
              <a:rPr lang="en-US" sz="2800">
                <a:latin typeface="Times New Roman" charset="0"/>
                <a:cs typeface="Times New Roman" charset="0"/>
              </a:rPr>
              <a:t>So for photons (and other massless particles) Density </a:t>
            </a:r>
            <a:r>
              <a:rPr lang="el-GR" sz="2800">
                <a:latin typeface="Times New Roman" charset="0"/>
                <a:cs typeface="Times New Roman" charset="0"/>
              </a:rPr>
              <a:t>ρ</a:t>
            </a:r>
            <a:r>
              <a:rPr lang="en-US" sz="2800" baseline="-25000">
                <a:latin typeface="Times New Roman" charset="0"/>
                <a:cs typeface="Times New Roman" charset="0"/>
              </a:rPr>
              <a:t>rad</a:t>
            </a:r>
            <a:r>
              <a:rPr lang="en-US" sz="2800">
                <a:latin typeface="Times New Roman" charset="0"/>
                <a:cs typeface="Times New Roman" charset="0"/>
              </a:rPr>
              <a:t> scales as </a:t>
            </a:r>
            <a:r>
              <a:rPr lang="el-GR" sz="2800">
                <a:latin typeface="Times New Roman" charset="0"/>
                <a:cs typeface="Times New Roman" charset="0"/>
              </a:rPr>
              <a:t>ρ</a:t>
            </a:r>
            <a:r>
              <a:rPr lang="en-US" sz="2800" baseline="-25000">
                <a:latin typeface="Times New Roman" charset="0"/>
                <a:cs typeface="Times New Roman" charset="0"/>
              </a:rPr>
              <a:t>rad</a:t>
            </a:r>
            <a:r>
              <a:rPr lang="en-US" sz="2800">
                <a:latin typeface="Times New Roman" charset="0"/>
                <a:cs typeface="Times New Roman" charset="0"/>
              </a:rPr>
              <a:t>=</a:t>
            </a:r>
            <a:r>
              <a:rPr lang="el-GR" sz="2800">
                <a:latin typeface="Times New Roman" charset="0"/>
                <a:cs typeface="Times New Roman" charset="0"/>
              </a:rPr>
              <a:t>ρ</a:t>
            </a:r>
            <a:r>
              <a:rPr lang="en-US" sz="2800" baseline="-25000">
                <a:latin typeface="Times New Roman" charset="0"/>
                <a:cs typeface="Times New Roman" charset="0"/>
              </a:rPr>
              <a:t>rad,0</a:t>
            </a:r>
            <a:r>
              <a:rPr lang="en-US" sz="2800">
                <a:latin typeface="Times New Roman" charset="0"/>
                <a:cs typeface="Times New Roman" charset="0"/>
              </a:rPr>
              <a:t> (1+z)</a:t>
            </a:r>
            <a:r>
              <a:rPr lang="en-US" sz="2800" baseline="30000">
                <a:latin typeface="Times New Roman" charset="0"/>
                <a:cs typeface="Times New Roman" charset="0"/>
              </a:rPr>
              <a:t>4</a:t>
            </a:r>
            <a:endParaRPr lang="en-US" sz="2800">
              <a:latin typeface="Times New Roman" charset="0"/>
              <a:cs typeface="Times New Roman" charset="0"/>
            </a:endParaRPr>
          </a:p>
          <a:p>
            <a:pPr marL="609600" indent="-609600" eaLnBrk="1" hangingPunct="1"/>
            <a:r>
              <a:rPr lang="en-US" sz="2800">
                <a:latin typeface="Times New Roman" charset="0"/>
                <a:cs typeface="Times New Roman" charset="0"/>
              </a:rPr>
              <a:t>So photon density scales as </a:t>
            </a:r>
            <a:r>
              <a:rPr lang="el-GR" sz="2800">
                <a:latin typeface="Times New Roman" charset="0"/>
                <a:cs typeface="Times New Roman" charset="0"/>
              </a:rPr>
              <a:t>Ω</a:t>
            </a:r>
            <a:r>
              <a:rPr lang="en-US" sz="2800" baseline="-25000">
                <a:latin typeface="Times New Roman" charset="0"/>
                <a:cs typeface="Times New Roman" charset="0"/>
              </a:rPr>
              <a:t>rad</a:t>
            </a:r>
            <a:r>
              <a:rPr lang="en-US" sz="2800">
                <a:latin typeface="Times New Roman" charset="0"/>
                <a:cs typeface="Times New Roman" charset="0"/>
              </a:rPr>
              <a:t>=</a:t>
            </a:r>
            <a:r>
              <a:rPr lang="el-GR" sz="2800">
                <a:latin typeface="Times New Roman" charset="0"/>
                <a:cs typeface="Times New Roman" charset="0"/>
              </a:rPr>
              <a:t>Ω</a:t>
            </a:r>
            <a:r>
              <a:rPr lang="en-US" sz="2800" baseline="-25000">
                <a:latin typeface="Times New Roman" charset="0"/>
                <a:cs typeface="Times New Roman" charset="0"/>
              </a:rPr>
              <a:t>rad,0</a:t>
            </a:r>
            <a:r>
              <a:rPr lang="en-US" sz="2800">
                <a:latin typeface="Times New Roman" charset="0"/>
                <a:cs typeface="Times New Roman" charset="0"/>
              </a:rPr>
              <a:t> (1+z)</a:t>
            </a:r>
            <a:r>
              <a:rPr lang="en-US" sz="2800" baseline="30000">
                <a:latin typeface="Times New Roman" charset="0"/>
                <a:cs typeface="Times New Roman" charset="0"/>
              </a:rPr>
              <a:t>4</a:t>
            </a:r>
            <a:endParaRPr lang="en-US" sz="2800">
              <a:latin typeface="Times New Roman" charset="0"/>
              <a:cs typeface="Times New Roman" charset="0"/>
            </a:endParaRPr>
          </a:p>
          <a:p>
            <a:pPr marL="609600" indent="-609600" eaLnBrk="1" hangingPunct="1"/>
            <a:endParaRPr lang="el-GR" sz="2800">
              <a:latin typeface="Times New Roman" charset="0"/>
              <a:cs typeface="Times New Roman"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0861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0861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08611">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086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8611"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But… was it always like this? </a:t>
            </a:r>
            <a:br>
              <a:rPr lang="en-US" sz="4000" b="1">
                <a:solidFill>
                  <a:srgbClr val="FF3300"/>
                </a:solidFill>
                <a:latin typeface="Times New Roman" charset="0"/>
              </a:rPr>
            </a:br>
            <a:r>
              <a:rPr lang="en-US" sz="4000" b="1">
                <a:solidFill>
                  <a:srgbClr val="FF3300"/>
                </a:solidFill>
                <a:latin typeface="Times New Roman" charset="0"/>
              </a:rPr>
              <a:t>The cosmological constant</a:t>
            </a:r>
            <a:endParaRPr lang="el-GR" sz="4000" b="1">
              <a:solidFill>
                <a:srgbClr val="FF3300"/>
              </a:solidFill>
              <a:latin typeface="Times New Roman" charset="0"/>
              <a:cs typeface="Times New Roman" charset="0"/>
            </a:endParaRPr>
          </a:p>
        </p:txBody>
      </p:sp>
      <p:sp>
        <p:nvSpPr>
          <p:cNvPr id="710659" name="Rectangle 3"/>
          <p:cNvSpPr>
            <a:spLocks noGrp="1" noChangeArrowheads="1"/>
          </p:cNvSpPr>
          <p:nvPr>
            <p:ph type="body" sz="half" idx="1"/>
          </p:nvPr>
        </p:nvSpPr>
        <p:spPr/>
        <p:txBody>
          <a:bodyPr/>
          <a:lstStyle/>
          <a:p>
            <a:pPr marL="609600" indent="-609600" eaLnBrk="1" hangingPunct="1">
              <a:buFontTx/>
              <a:buNone/>
            </a:pPr>
            <a:endParaRPr lang="en-US" sz="2800" baseline="30000">
              <a:latin typeface="Times New Roman" charset="0"/>
              <a:cs typeface="Times New Roman" charset="0"/>
            </a:endParaRPr>
          </a:p>
          <a:p>
            <a:pPr marL="609600" indent="-609600" eaLnBrk="1" hangingPunct="1"/>
            <a:r>
              <a:rPr lang="en-US" sz="2800">
                <a:latin typeface="Times New Roman" charset="0"/>
                <a:cs typeface="Times New Roman" charset="0"/>
              </a:rPr>
              <a:t>The cosmological constant is a constant, so it does not scale with redshift.</a:t>
            </a:r>
          </a:p>
          <a:p>
            <a:pPr marL="609600" indent="-609600" eaLnBrk="1" hangingPunct="1"/>
            <a:r>
              <a:rPr lang="en-US" sz="2800">
                <a:latin typeface="Times New Roman" charset="0"/>
                <a:cs typeface="Times New Roman" charset="0"/>
              </a:rPr>
              <a:t>So </a:t>
            </a:r>
            <a:r>
              <a:rPr lang="el-GR" sz="2800">
                <a:latin typeface="Times New Roman" charset="0"/>
                <a:cs typeface="Times New Roman" charset="0"/>
              </a:rPr>
              <a:t>Ω</a:t>
            </a:r>
            <a:r>
              <a:rPr lang="el-GR" sz="2800" baseline="-25000">
                <a:latin typeface="Times New Roman" charset="0"/>
                <a:cs typeface="Times New Roman" charset="0"/>
              </a:rPr>
              <a:t>Λ</a:t>
            </a:r>
            <a:r>
              <a:rPr lang="en-US" sz="2800">
                <a:latin typeface="Times New Roman" charset="0"/>
                <a:cs typeface="Times New Roman" charset="0"/>
              </a:rPr>
              <a:t> is a constant</a:t>
            </a:r>
            <a:endParaRPr lang="el-GR" sz="2800">
              <a:latin typeface="Times New Roman" charset="0"/>
              <a:cs typeface="Times New Roman" charset="0"/>
            </a:endParaRPr>
          </a:p>
        </p:txBody>
      </p:sp>
      <p:pic>
        <p:nvPicPr>
          <p:cNvPr id="60419" name="Picture 5" descr="darkEnergy"/>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411788" y="1600200"/>
            <a:ext cx="2509837" cy="4525963"/>
          </a:xfrm>
          <a:noFill/>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065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065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0659"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But… was it always like this? </a:t>
            </a:r>
            <a:br>
              <a:rPr lang="en-US" sz="4000" b="1">
                <a:solidFill>
                  <a:srgbClr val="FF3300"/>
                </a:solidFill>
                <a:latin typeface="Times New Roman" charset="0"/>
              </a:rPr>
            </a:br>
            <a:r>
              <a:rPr lang="en-US" sz="4000" b="1">
                <a:solidFill>
                  <a:srgbClr val="FF3300"/>
                </a:solidFill>
                <a:latin typeface="Times New Roman" charset="0"/>
              </a:rPr>
              <a:t>A history of the Universe</a:t>
            </a:r>
            <a:endParaRPr lang="el-GR" sz="4000" b="1">
              <a:solidFill>
                <a:srgbClr val="FF3300"/>
              </a:solidFill>
              <a:latin typeface="Times New Roman" charset="0"/>
              <a:cs typeface="Times New Roman" charset="0"/>
            </a:endParaRPr>
          </a:p>
        </p:txBody>
      </p:sp>
      <p:sp>
        <p:nvSpPr>
          <p:cNvPr id="712707" name="Rectangle 3"/>
          <p:cNvSpPr>
            <a:spLocks noGrp="1" noChangeArrowheads="1"/>
          </p:cNvSpPr>
          <p:nvPr>
            <p:ph type="body" sz="half" idx="1"/>
          </p:nvPr>
        </p:nvSpPr>
        <p:spPr/>
        <p:txBody>
          <a:bodyPr/>
          <a:lstStyle/>
          <a:p>
            <a:pPr marL="609600" indent="-609600" eaLnBrk="1" hangingPunct="1">
              <a:lnSpc>
                <a:spcPct val="80000"/>
              </a:lnSpc>
            </a:pPr>
            <a:r>
              <a:rPr lang="en-US" sz="2400">
                <a:latin typeface="Times New Roman" charset="0"/>
                <a:cs typeface="Times New Roman" charset="0"/>
              </a:rPr>
              <a:t>Since the scalings are different different objects will dominate a different times.</a:t>
            </a:r>
          </a:p>
          <a:p>
            <a:pPr marL="990600" lvl="1" indent="-533400" eaLnBrk="1" hangingPunct="1">
              <a:lnSpc>
                <a:spcPct val="80000"/>
              </a:lnSpc>
              <a:buFontTx/>
              <a:buAutoNum type="arabicPeriod"/>
            </a:pPr>
            <a:r>
              <a:rPr lang="el-GR" sz="2000">
                <a:latin typeface="Times New Roman" charset="0"/>
                <a:ea typeface="ＭＳ Ｐゴシック" charset="0"/>
                <a:cs typeface="Times New Roman" charset="0"/>
              </a:rPr>
              <a:t>Ω</a:t>
            </a:r>
            <a:r>
              <a:rPr lang="en-US" sz="2000" baseline="-25000">
                <a:latin typeface="Times New Roman" charset="0"/>
                <a:ea typeface="ＭＳ Ｐゴシック" charset="0"/>
                <a:cs typeface="Times New Roman" charset="0"/>
              </a:rPr>
              <a:t>rad</a:t>
            </a:r>
            <a:r>
              <a:rPr lang="en-US" sz="2000">
                <a:latin typeface="Times New Roman" charset="0"/>
                <a:ea typeface="ＭＳ Ｐゴシック" charset="0"/>
                <a:cs typeface="Times New Roman" charset="0"/>
              </a:rPr>
              <a:t>=</a:t>
            </a:r>
            <a:r>
              <a:rPr lang="el-GR" sz="2000">
                <a:latin typeface="Times New Roman" charset="0"/>
                <a:ea typeface="ＭＳ Ｐゴシック" charset="0"/>
                <a:cs typeface="Times New Roman" charset="0"/>
              </a:rPr>
              <a:t>Ω</a:t>
            </a:r>
            <a:r>
              <a:rPr lang="en-US" sz="2000" baseline="-25000">
                <a:latin typeface="Times New Roman" charset="0"/>
                <a:ea typeface="ＭＳ Ｐゴシック" charset="0"/>
                <a:cs typeface="Times New Roman" charset="0"/>
              </a:rPr>
              <a:t>rad,0</a:t>
            </a:r>
            <a:r>
              <a:rPr lang="en-US" sz="2000">
                <a:latin typeface="Times New Roman" charset="0"/>
                <a:ea typeface="ＭＳ Ｐゴシック" charset="0"/>
                <a:cs typeface="Times New Roman" charset="0"/>
              </a:rPr>
              <a:t> (1+z)</a:t>
            </a:r>
            <a:r>
              <a:rPr lang="en-US" sz="2000" baseline="30000">
                <a:latin typeface="Times New Roman" charset="0"/>
                <a:ea typeface="ＭＳ Ｐゴシック" charset="0"/>
                <a:cs typeface="Times New Roman" charset="0"/>
              </a:rPr>
              <a:t>4</a:t>
            </a:r>
          </a:p>
          <a:p>
            <a:pPr marL="990600" lvl="1" indent="-533400" eaLnBrk="1" hangingPunct="1">
              <a:lnSpc>
                <a:spcPct val="80000"/>
              </a:lnSpc>
              <a:buFontTx/>
              <a:buAutoNum type="arabicPeriod"/>
            </a:pPr>
            <a:r>
              <a:rPr lang="el-GR" sz="2000">
                <a:latin typeface="Times New Roman" charset="0"/>
                <a:ea typeface="ＭＳ Ｐゴシック" charset="0"/>
                <a:cs typeface="Times New Roman" charset="0"/>
              </a:rPr>
              <a:t>Ω</a:t>
            </a:r>
            <a:r>
              <a:rPr lang="en-US" sz="2000" baseline="-25000">
                <a:latin typeface="Times New Roman" charset="0"/>
                <a:ea typeface="ＭＳ Ｐゴシック" charset="0"/>
                <a:cs typeface="Times New Roman" charset="0"/>
              </a:rPr>
              <a:t>m</a:t>
            </a:r>
            <a:r>
              <a:rPr lang="en-US" sz="2000">
                <a:latin typeface="Times New Roman" charset="0"/>
                <a:ea typeface="ＭＳ Ｐゴシック" charset="0"/>
                <a:cs typeface="Times New Roman" charset="0"/>
              </a:rPr>
              <a:t>=</a:t>
            </a:r>
            <a:r>
              <a:rPr lang="el-GR" sz="2000">
                <a:latin typeface="Times New Roman" charset="0"/>
                <a:ea typeface="ＭＳ Ｐゴシック" charset="0"/>
                <a:cs typeface="Times New Roman" charset="0"/>
              </a:rPr>
              <a:t>Ω</a:t>
            </a:r>
            <a:r>
              <a:rPr lang="en-US" sz="2000" baseline="-25000">
                <a:latin typeface="Times New Roman" charset="0"/>
                <a:ea typeface="ＭＳ Ｐゴシック" charset="0"/>
                <a:cs typeface="Times New Roman" charset="0"/>
              </a:rPr>
              <a:t>m,0</a:t>
            </a:r>
            <a:r>
              <a:rPr lang="en-US" sz="2000">
                <a:latin typeface="Times New Roman" charset="0"/>
                <a:ea typeface="ＭＳ Ｐゴシック" charset="0"/>
                <a:cs typeface="Times New Roman" charset="0"/>
              </a:rPr>
              <a:t> (1+z)</a:t>
            </a:r>
            <a:r>
              <a:rPr lang="en-US" sz="2000" baseline="30000">
                <a:latin typeface="Times New Roman" charset="0"/>
                <a:ea typeface="ＭＳ Ｐゴシック" charset="0"/>
                <a:cs typeface="Times New Roman" charset="0"/>
              </a:rPr>
              <a:t>3</a:t>
            </a:r>
          </a:p>
          <a:p>
            <a:pPr marL="609600" indent="-609600" eaLnBrk="1" hangingPunct="1">
              <a:lnSpc>
                <a:spcPct val="80000"/>
              </a:lnSpc>
            </a:pPr>
            <a:r>
              <a:rPr lang="en-US" sz="2400">
                <a:latin typeface="Times New Roman" charset="0"/>
                <a:cs typeface="Times New Roman" charset="0"/>
              </a:rPr>
              <a:t> Dividing the two:</a:t>
            </a:r>
          </a:p>
          <a:p>
            <a:pPr marL="609600" indent="-609600" eaLnBrk="1" hangingPunct="1">
              <a:lnSpc>
                <a:spcPct val="80000"/>
              </a:lnSpc>
            </a:pPr>
            <a:r>
              <a:rPr lang="el-GR" sz="2400">
                <a:latin typeface="Times New Roman" charset="0"/>
                <a:cs typeface="Times New Roman" charset="0"/>
              </a:rPr>
              <a:t>Ω</a:t>
            </a:r>
            <a:r>
              <a:rPr lang="en-US" sz="2400" baseline="-25000">
                <a:latin typeface="Times New Roman" charset="0"/>
                <a:cs typeface="Times New Roman" charset="0"/>
              </a:rPr>
              <a:t>rad</a:t>
            </a:r>
            <a:r>
              <a:rPr lang="en-US" sz="2400">
                <a:latin typeface="Times New Roman" charset="0"/>
                <a:cs typeface="Times New Roman" charset="0"/>
              </a:rPr>
              <a:t>/</a:t>
            </a:r>
            <a:r>
              <a:rPr lang="el-GR" sz="2400">
                <a:latin typeface="Times New Roman" charset="0"/>
                <a:cs typeface="Times New Roman" charset="0"/>
              </a:rPr>
              <a:t>Ω</a:t>
            </a:r>
            <a:r>
              <a:rPr lang="en-US" sz="2400">
                <a:latin typeface="Times New Roman" charset="0"/>
                <a:cs typeface="Times New Roman" charset="0"/>
              </a:rPr>
              <a:t>=1.85e-4 (1+z)</a:t>
            </a:r>
          </a:p>
          <a:p>
            <a:pPr marL="609600" indent="-609600" eaLnBrk="1" hangingPunct="1">
              <a:lnSpc>
                <a:spcPct val="80000"/>
              </a:lnSpc>
            </a:pPr>
            <a:r>
              <a:rPr lang="en-US" sz="2400">
                <a:latin typeface="Times New Roman" charset="0"/>
                <a:cs typeface="Times New Roman" charset="0"/>
              </a:rPr>
              <a:t>So at z~5000 the two were approximately equal</a:t>
            </a:r>
          </a:p>
          <a:p>
            <a:pPr marL="609600" indent="-609600" eaLnBrk="1" hangingPunct="1">
              <a:lnSpc>
                <a:spcPct val="80000"/>
              </a:lnSpc>
            </a:pPr>
            <a:r>
              <a:rPr lang="en-US" sz="2400">
                <a:latin typeface="Times New Roman" charset="0"/>
                <a:cs typeface="Times New Roman" charset="0"/>
              </a:rPr>
              <a:t>Before that time radiation dominated, after matter dominates</a:t>
            </a:r>
            <a:endParaRPr lang="el-GR" sz="2400">
              <a:latin typeface="Times New Roman" charset="0"/>
              <a:cs typeface="Times New Roman" charset="0"/>
            </a:endParaRPr>
          </a:p>
          <a:p>
            <a:pPr marL="990600" lvl="1" indent="-533400" eaLnBrk="1" hangingPunct="1">
              <a:lnSpc>
                <a:spcPct val="80000"/>
              </a:lnSpc>
            </a:pPr>
            <a:endParaRPr lang="el-GR" sz="2000">
              <a:latin typeface="Times New Roman" charset="0"/>
              <a:ea typeface="ＭＳ Ｐゴシック" charset="0"/>
              <a:cs typeface="Times New Roman" charset="0"/>
            </a:endParaRPr>
          </a:p>
        </p:txBody>
      </p:sp>
      <p:pic>
        <p:nvPicPr>
          <p:cNvPr id="62467" name="Picture 6" descr="figure-28-10"/>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648200" y="1995488"/>
            <a:ext cx="4038600" cy="3735387"/>
          </a:xfrm>
          <a:noFill/>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270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1270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1270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270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12707">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12707">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1270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2707"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But… was it always like this? </a:t>
            </a:r>
            <a:br>
              <a:rPr lang="en-US" sz="4000" b="1">
                <a:solidFill>
                  <a:srgbClr val="FF3300"/>
                </a:solidFill>
                <a:latin typeface="Times New Roman" charset="0"/>
              </a:rPr>
            </a:br>
            <a:r>
              <a:rPr lang="en-US" sz="4000" b="1">
                <a:solidFill>
                  <a:srgbClr val="FF3300"/>
                </a:solidFill>
                <a:latin typeface="Times New Roman" charset="0"/>
              </a:rPr>
              <a:t>A history of the Universe. 2</a:t>
            </a:r>
            <a:endParaRPr lang="el-GR" sz="4000" b="1">
              <a:solidFill>
                <a:srgbClr val="FF3300"/>
              </a:solidFill>
              <a:latin typeface="Times New Roman" charset="0"/>
              <a:cs typeface="Times New Roman" charset="0"/>
            </a:endParaRPr>
          </a:p>
        </p:txBody>
      </p:sp>
      <p:sp>
        <p:nvSpPr>
          <p:cNvPr id="713731" name="Rectangle 3"/>
          <p:cNvSpPr>
            <a:spLocks noGrp="1" noChangeArrowheads="1"/>
          </p:cNvSpPr>
          <p:nvPr>
            <p:ph type="body" sz="half" idx="1"/>
          </p:nvPr>
        </p:nvSpPr>
        <p:spPr/>
        <p:txBody>
          <a:bodyPr/>
          <a:lstStyle/>
          <a:p>
            <a:pPr marL="609600" indent="-609600" eaLnBrk="1" hangingPunct="1">
              <a:lnSpc>
                <a:spcPct val="90000"/>
              </a:lnSpc>
            </a:pPr>
            <a:r>
              <a:rPr lang="en-US" sz="2000">
                <a:latin typeface="Times New Roman" charset="0"/>
                <a:cs typeface="Times New Roman" charset="0"/>
              </a:rPr>
              <a:t>How about the cosmological constant</a:t>
            </a:r>
          </a:p>
          <a:p>
            <a:pPr marL="990600" lvl="1" indent="-533400" eaLnBrk="1" hangingPunct="1">
              <a:lnSpc>
                <a:spcPct val="90000"/>
              </a:lnSpc>
              <a:buFontTx/>
              <a:buAutoNum type="arabicPeriod"/>
            </a:pPr>
            <a:r>
              <a:rPr lang="el-GR" sz="1800">
                <a:latin typeface="Times New Roman" charset="0"/>
                <a:ea typeface="ＭＳ Ｐゴシック" charset="0"/>
                <a:cs typeface="Times New Roman" charset="0"/>
              </a:rPr>
              <a:t>Ω</a:t>
            </a:r>
            <a:r>
              <a:rPr lang="el-GR" sz="1800" baseline="-25000">
                <a:latin typeface="Times New Roman" charset="0"/>
                <a:ea typeface="ＭＳ Ｐゴシック" charset="0"/>
                <a:cs typeface="Times New Roman" charset="0"/>
              </a:rPr>
              <a:t>Λ</a:t>
            </a:r>
            <a:r>
              <a:rPr lang="en-US" sz="1800">
                <a:latin typeface="Times New Roman" charset="0"/>
                <a:ea typeface="ＭＳ Ｐゴシック" charset="0"/>
                <a:cs typeface="Times New Roman" charset="0"/>
              </a:rPr>
              <a:t>=</a:t>
            </a:r>
            <a:r>
              <a:rPr lang="el-GR" sz="1800">
                <a:latin typeface="Times New Roman" charset="0"/>
                <a:ea typeface="ＭＳ Ｐゴシック" charset="0"/>
                <a:cs typeface="Times New Roman" charset="0"/>
              </a:rPr>
              <a:t>Ω</a:t>
            </a:r>
            <a:r>
              <a:rPr lang="el-GR" sz="1800" baseline="-25000">
                <a:latin typeface="Times New Roman" charset="0"/>
                <a:ea typeface="ＭＳ Ｐゴシック" charset="0"/>
                <a:cs typeface="Times New Roman" charset="0"/>
              </a:rPr>
              <a:t>Λ</a:t>
            </a:r>
            <a:r>
              <a:rPr lang="en-US" sz="1800" baseline="-25000">
                <a:latin typeface="Times New Roman" charset="0"/>
                <a:ea typeface="ＭＳ Ｐゴシック" charset="0"/>
                <a:cs typeface="Times New Roman" charset="0"/>
              </a:rPr>
              <a:t>,0</a:t>
            </a:r>
            <a:r>
              <a:rPr lang="en-US" sz="1800">
                <a:latin typeface="Times New Roman" charset="0"/>
                <a:ea typeface="ＭＳ Ｐゴシック" charset="0"/>
                <a:cs typeface="Times New Roman" charset="0"/>
              </a:rPr>
              <a:t> </a:t>
            </a:r>
          </a:p>
          <a:p>
            <a:pPr marL="990600" lvl="1" indent="-533400" eaLnBrk="1" hangingPunct="1">
              <a:lnSpc>
                <a:spcPct val="90000"/>
              </a:lnSpc>
              <a:buFontTx/>
              <a:buAutoNum type="arabicPeriod"/>
            </a:pPr>
            <a:r>
              <a:rPr lang="el-GR" sz="1800">
                <a:latin typeface="Times New Roman" charset="0"/>
                <a:ea typeface="ＭＳ Ｐゴシック" charset="0"/>
                <a:cs typeface="Times New Roman" charset="0"/>
              </a:rPr>
              <a:t>Ω</a:t>
            </a:r>
            <a:r>
              <a:rPr lang="en-US" sz="1800" baseline="-25000">
                <a:latin typeface="Times New Roman" charset="0"/>
                <a:ea typeface="ＭＳ Ｐゴシック" charset="0"/>
                <a:cs typeface="Times New Roman" charset="0"/>
              </a:rPr>
              <a:t>m</a:t>
            </a:r>
            <a:r>
              <a:rPr lang="en-US" sz="1800">
                <a:latin typeface="Times New Roman" charset="0"/>
                <a:ea typeface="ＭＳ Ｐゴシック" charset="0"/>
                <a:cs typeface="Times New Roman" charset="0"/>
              </a:rPr>
              <a:t>=</a:t>
            </a:r>
            <a:r>
              <a:rPr lang="el-GR" sz="1800">
                <a:latin typeface="Times New Roman" charset="0"/>
                <a:ea typeface="ＭＳ Ｐゴシック" charset="0"/>
                <a:cs typeface="Times New Roman" charset="0"/>
              </a:rPr>
              <a:t>Ω</a:t>
            </a:r>
            <a:r>
              <a:rPr lang="en-US" sz="1800" baseline="-25000">
                <a:latin typeface="Times New Roman" charset="0"/>
                <a:ea typeface="ＭＳ Ｐゴシック" charset="0"/>
                <a:cs typeface="Times New Roman" charset="0"/>
              </a:rPr>
              <a:t>m,0</a:t>
            </a:r>
            <a:r>
              <a:rPr lang="en-US" sz="1800">
                <a:latin typeface="Times New Roman" charset="0"/>
                <a:ea typeface="ＭＳ Ｐゴシック" charset="0"/>
                <a:cs typeface="Times New Roman" charset="0"/>
              </a:rPr>
              <a:t> (1+z)</a:t>
            </a:r>
            <a:r>
              <a:rPr lang="en-US" sz="1800" baseline="30000">
                <a:latin typeface="Times New Roman" charset="0"/>
                <a:ea typeface="ＭＳ Ｐゴシック" charset="0"/>
                <a:cs typeface="Times New Roman" charset="0"/>
              </a:rPr>
              <a:t>3</a:t>
            </a:r>
          </a:p>
          <a:p>
            <a:pPr marL="609600" indent="-609600" eaLnBrk="1" hangingPunct="1">
              <a:lnSpc>
                <a:spcPct val="90000"/>
              </a:lnSpc>
            </a:pPr>
            <a:r>
              <a:rPr lang="en-US" sz="2000">
                <a:latin typeface="Times New Roman" charset="0"/>
                <a:cs typeface="Times New Roman" charset="0"/>
              </a:rPr>
              <a:t>Dividing the two:</a:t>
            </a:r>
          </a:p>
          <a:p>
            <a:pPr marL="609600" indent="-609600" eaLnBrk="1" hangingPunct="1">
              <a:lnSpc>
                <a:spcPct val="90000"/>
              </a:lnSpc>
            </a:pPr>
            <a:r>
              <a:rPr lang="el-GR" sz="2000">
                <a:latin typeface="Times New Roman" charset="0"/>
                <a:cs typeface="Times New Roman" charset="0"/>
              </a:rPr>
              <a:t>Ω</a:t>
            </a:r>
            <a:r>
              <a:rPr lang="en-US" sz="2000" baseline="-25000">
                <a:latin typeface="Times New Roman" charset="0"/>
                <a:cs typeface="Times New Roman" charset="0"/>
              </a:rPr>
              <a:t>m</a:t>
            </a:r>
            <a:r>
              <a:rPr lang="en-US" sz="2000">
                <a:latin typeface="Times New Roman" charset="0"/>
                <a:cs typeface="Times New Roman" charset="0"/>
              </a:rPr>
              <a:t>/</a:t>
            </a:r>
            <a:r>
              <a:rPr lang="el-GR" sz="2000">
                <a:latin typeface="Times New Roman" charset="0"/>
                <a:cs typeface="Times New Roman" charset="0"/>
              </a:rPr>
              <a:t>Ω</a:t>
            </a:r>
            <a:r>
              <a:rPr lang="el-GR" sz="2000" baseline="-25000">
                <a:latin typeface="Times New Roman" charset="0"/>
                <a:cs typeface="Times New Roman" charset="0"/>
              </a:rPr>
              <a:t>Λ</a:t>
            </a:r>
            <a:r>
              <a:rPr lang="en-US" sz="2000">
                <a:latin typeface="Times New Roman" charset="0"/>
                <a:cs typeface="Times New Roman" charset="0"/>
              </a:rPr>
              <a:t>=0.375 (1+z)</a:t>
            </a:r>
            <a:r>
              <a:rPr lang="en-US" sz="2000" baseline="30000">
                <a:latin typeface="Times New Roman" charset="0"/>
                <a:cs typeface="Times New Roman" charset="0"/>
              </a:rPr>
              <a:t>3</a:t>
            </a:r>
          </a:p>
          <a:p>
            <a:pPr marL="609600" indent="-609600" eaLnBrk="1" hangingPunct="1">
              <a:lnSpc>
                <a:spcPct val="90000"/>
              </a:lnSpc>
            </a:pPr>
            <a:r>
              <a:rPr lang="en-US" sz="2000">
                <a:latin typeface="Times New Roman" charset="0"/>
                <a:cs typeface="Times New Roman" charset="0"/>
              </a:rPr>
              <a:t>So only very recently (z=0.4; 4 Gyrs ago) the cosmological became important!</a:t>
            </a:r>
          </a:p>
          <a:p>
            <a:pPr marL="609600" indent="-609600" eaLnBrk="1" hangingPunct="1">
              <a:lnSpc>
                <a:spcPct val="90000"/>
              </a:lnSpc>
            </a:pPr>
            <a:r>
              <a:rPr lang="en-US" sz="2000">
                <a:latin typeface="Times New Roman" charset="0"/>
                <a:cs typeface="Times New Roman" charset="0"/>
              </a:rPr>
              <a:t>From now on </a:t>
            </a:r>
            <a:r>
              <a:rPr lang="el-GR" sz="2000">
                <a:latin typeface="Times New Roman" charset="0"/>
                <a:cs typeface="Times New Roman" charset="0"/>
              </a:rPr>
              <a:t>Λ</a:t>
            </a:r>
            <a:r>
              <a:rPr lang="en-US" sz="2000">
                <a:latin typeface="Times New Roman" charset="0"/>
                <a:cs typeface="Times New Roman" charset="0"/>
              </a:rPr>
              <a:t> rules!</a:t>
            </a:r>
          </a:p>
          <a:p>
            <a:pPr marL="609600" indent="-609600" eaLnBrk="1" hangingPunct="1">
              <a:lnSpc>
                <a:spcPct val="90000"/>
              </a:lnSpc>
            </a:pPr>
            <a:r>
              <a:rPr lang="en-US" sz="2000">
                <a:latin typeface="Times New Roman" charset="0"/>
                <a:cs typeface="Times New Roman" charset="0"/>
              </a:rPr>
              <a:t>Against historical prejudice… (dicke coincidence)</a:t>
            </a:r>
            <a:endParaRPr lang="el-GR" sz="2000">
              <a:latin typeface="Times New Roman" charset="0"/>
              <a:cs typeface="Times New Roman" charset="0"/>
            </a:endParaRPr>
          </a:p>
          <a:p>
            <a:pPr marL="990600" lvl="1" indent="-533400" eaLnBrk="1" hangingPunct="1">
              <a:lnSpc>
                <a:spcPct val="90000"/>
              </a:lnSpc>
            </a:pPr>
            <a:endParaRPr lang="el-GR" sz="1800">
              <a:latin typeface="Times New Roman" charset="0"/>
              <a:ea typeface="ＭＳ Ｐゴシック" charset="0"/>
              <a:cs typeface="Times New Roman" charset="0"/>
            </a:endParaRPr>
          </a:p>
        </p:txBody>
      </p:sp>
      <p:pic>
        <p:nvPicPr>
          <p:cNvPr id="64515" name="Picture 4" descr="figure-28-10"/>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648200" y="1995488"/>
            <a:ext cx="4038600" cy="3735387"/>
          </a:xfrm>
          <a:noFill/>
        </p:spPr>
      </p:pic>
      <p:sp>
        <p:nvSpPr>
          <p:cNvPr id="64516" name="Line 5"/>
          <p:cNvSpPr>
            <a:spLocks noChangeShapeType="1"/>
          </p:cNvSpPr>
          <p:nvPr/>
        </p:nvSpPr>
        <p:spPr bwMode="auto">
          <a:xfrm>
            <a:off x="8077200" y="4572000"/>
            <a:ext cx="0" cy="1371600"/>
          </a:xfrm>
          <a:prstGeom prst="line">
            <a:avLst/>
          </a:prstGeom>
          <a:noFill/>
          <a:ln w="476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64517" name="Text Box 6"/>
          <p:cNvSpPr txBox="1">
            <a:spLocks noChangeArrowheads="1"/>
          </p:cNvSpPr>
          <p:nvPr/>
        </p:nvSpPr>
        <p:spPr bwMode="auto">
          <a:xfrm>
            <a:off x="4495800" y="6061075"/>
            <a:ext cx="4702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r>
              <a:rPr lang="en-US"/>
              <a:t>Cosmological constant dominated</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373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1373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1373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3731">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13731">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13731">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13731">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1373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3731"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Discussion. </a:t>
            </a:r>
            <a:br>
              <a:rPr lang="en-US" sz="4000" b="1">
                <a:solidFill>
                  <a:srgbClr val="FF3300"/>
                </a:solidFill>
                <a:latin typeface="Times New Roman" charset="0"/>
              </a:rPr>
            </a:br>
            <a:r>
              <a:rPr lang="en-US" sz="4000" b="1">
                <a:solidFill>
                  <a:srgbClr val="FF3300"/>
                </a:solidFill>
                <a:latin typeface="Times New Roman" charset="0"/>
              </a:rPr>
              <a:t>Is the big-bang a good theory?</a:t>
            </a:r>
          </a:p>
        </p:txBody>
      </p:sp>
      <p:sp>
        <p:nvSpPr>
          <p:cNvPr id="485382" name="Rectangle 6"/>
          <p:cNvSpPr>
            <a:spLocks noGrp="1" noChangeArrowheads="1"/>
          </p:cNvSpPr>
          <p:nvPr>
            <p:ph type="body" idx="1"/>
          </p:nvPr>
        </p:nvSpPr>
        <p:spPr/>
        <p:txBody>
          <a:bodyPr/>
          <a:lstStyle/>
          <a:p>
            <a:pPr eaLnBrk="1" hangingPunct="1">
              <a:lnSpc>
                <a:spcPct val="90000"/>
              </a:lnSpc>
            </a:pPr>
            <a:r>
              <a:rPr lang="en-US" sz="2400">
                <a:latin typeface="Times New Roman" charset="0"/>
              </a:rPr>
              <a:t>According to Stephen Hawking: </a:t>
            </a:r>
            <a:r>
              <a:rPr lang="ja-JP" altLang="en-US" sz="2400">
                <a:latin typeface="Times New Roman" charset="0"/>
              </a:rPr>
              <a:t>“</a:t>
            </a:r>
            <a:r>
              <a:rPr lang="en-US" altLang="ja-JP" sz="2400">
                <a:latin typeface="Times New Roman" charset="0"/>
              </a:rPr>
              <a:t>A theory is a good theory if it satisfies two requirements: It must accurately describe a large class of observations on the basis of a model that contains only a few arbitrary elements, and it must make definite predictions about the results of future observations. Any physical theory is always provisional, in the sense that it is only a hypothesis; you can never prove it. No matter how many times the results of experiments agree with some theory, you can never be sure that the next time the result will not contradict the theory. On the other hand, you can disprove a theory by finding even a single repeatable observation that disagrees with the predictions of the theory."</a:t>
            </a:r>
            <a:endParaRPr lang="en-US" sz="2400">
              <a:latin typeface="Times New Roman"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538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5382"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ChangeArrowheads="1"/>
          </p:cNvSpPr>
          <p:nvPr>
            <p:ph type="ctrTitle"/>
          </p:nvPr>
        </p:nvSpPr>
        <p:spPr/>
        <p:txBody>
          <a:bodyPr/>
          <a:lstStyle/>
          <a:p>
            <a:pPr eaLnBrk="1" hangingPunct="1"/>
            <a:r>
              <a:rPr lang="en-US" sz="4800" b="1">
                <a:solidFill>
                  <a:srgbClr val="FF3300"/>
                </a:solidFill>
                <a:latin typeface="Times New Roman" charset="0"/>
              </a:rPr>
              <a:t>The End</a:t>
            </a:r>
            <a:endParaRPr lang="en-US" b="1">
              <a:solidFill>
                <a:srgbClr val="FF3300"/>
              </a:solidFill>
              <a:latin typeface="Times New Roman" charset="0"/>
            </a:endParaRPr>
          </a:p>
        </p:txBody>
      </p:sp>
      <p:sp>
        <p:nvSpPr>
          <p:cNvPr id="68610" name="Rectangle 3"/>
          <p:cNvSpPr>
            <a:spLocks noGrp="1" noChangeArrowheads="1"/>
          </p:cNvSpPr>
          <p:nvPr>
            <p:ph type="subTitle" idx="1"/>
          </p:nvPr>
        </p:nvSpPr>
        <p:spPr/>
        <p:txBody>
          <a:bodyPr/>
          <a:lstStyle/>
          <a:p>
            <a:pPr eaLnBrk="1" hangingPunct="1"/>
            <a:r>
              <a:rPr lang="en-US">
                <a:latin typeface="Times New Roman" charset="0"/>
              </a:rPr>
              <a:t>See you on thursday!</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Previously… on astro-2.</a:t>
            </a:r>
          </a:p>
        </p:txBody>
      </p:sp>
      <p:sp>
        <p:nvSpPr>
          <p:cNvPr id="673795" name="Rectangle 3"/>
          <p:cNvSpPr>
            <a:spLocks noGrp="1" noChangeArrowheads="1"/>
          </p:cNvSpPr>
          <p:nvPr>
            <p:ph type="body" idx="1"/>
          </p:nvPr>
        </p:nvSpPr>
        <p:spPr/>
        <p:txBody>
          <a:bodyPr/>
          <a:lstStyle/>
          <a:p>
            <a:pPr marL="609600" indent="-609600" eaLnBrk="1" hangingPunct="1">
              <a:lnSpc>
                <a:spcPct val="90000"/>
              </a:lnSpc>
            </a:pPr>
            <a:r>
              <a:rPr lang="en-US" sz="2400">
                <a:latin typeface="Times New Roman" charset="0"/>
              </a:rPr>
              <a:t>The region of space that we can see is limited by the finite speed of light</a:t>
            </a:r>
          </a:p>
          <a:p>
            <a:pPr marL="609600" indent="-609600" eaLnBrk="1" hangingPunct="1">
              <a:lnSpc>
                <a:spcPct val="90000"/>
              </a:lnSpc>
            </a:pPr>
            <a:r>
              <a:rPr lang="en-US" sz="2400">
                <a:latin typeface="Times New Roman" charset="0"/>
              </a:rPr>
              <a:t>We can only see as far as light has had time to travel, this is called our </a:t>
            </a:r>
            <a:r>
              <a:rPr lang="ja-JP" altLang="en-US" sz="2400">
                <a:latin typeface="Times New Roman" charset="0"/>
              </a:rPr>
              <a:t>“</a:t>
            </a:r>
            <a:r>
              <a:rPr lang="en-US" altLang="ja-JP" sz="2400">
                <a:latin typeface="Times New Roman" charset="0"/>
              </a:rPr>
              <a:t>horizon</a:t>
            </a:r>
            <a:r>
              <a:rPr lang="ja-JP" altLang="en-US" sz="2400">
                <a:latin typeface="Times New Roman" charset="0"/>
              </a:rPr>
              <a:t>”</a:t>
            </a:r>
            <a:r>
              <a:rPr lang="en-US" altLang="ja-JP" sz="2400">
                <a:latin typeface="Times New Roman" charset="0"/>
              </a:rPr>
              <a:t>.</a:t>
            </a:r>
          </a:p>
          <a:p>
            <a:pPr marL="609600" indent="-609600" eaLnBrk="1" hangingPunct="1">
              <a:lnSpc>
                <a:spcPct val="90000"/>
              </a:lnSpc>
            </a:pPr>
            <a:r>
              <a:rPr lang="en-US" sz="2400">
                <a:latin typeface="Times New Roman" charset="0"/>
              </a:rPr>
              <a:t>We can only see inside our horizon, which is finite even if the universe is infinite</a:t>
            </a:r>
          </a:p>
          <a:p>
            <a:pPr marL="609600" indent="-609600" eaLnBrk="1" hangingPunct="1">
              <a:lnSpc>
                <a:spcPct val="90000"/>
              </a:lnSpc>
            </a:pPr>
            <a:r>
              <a:rPr lang="en-US" sz="2400">
                <a:latin typeface="Times New Roman" charset="0"/>
              </a:rPr>
              <a:t>Horizons grow as time goes by.</a:t>
            </a:r>
          </a:p>
          <a:p>
            <a:pPr marL="609600" indent="-609600" eaLnBrk="1" hangingPunct="1">
              <a:lnSpc>
                <a:spcPct val="90000"/>
              </a:lnSpc>
            </a:pPr>
            <a:r>
              <a:rPr lang="en-US" sz="2400">
                <a:latin typeface="Times New Roman" charset="0"/>
              </a:rPr>
              <a:t>Two points can be causally connected only if they are inside each other</a:t>
            </a:r>
            <a:r>
              <a:rPr lang="ja-JP" altLang="en-US" sz="2400">
                <a:latin typeface="Times New Roman" charset="0"/>
              </a:rPr>
              <a:t>’</a:t>
            </a:r>
            <a:r>
              <a:rPr lang="en-US" altLang="ja-JP" sz="2400">
                <a:latin typeface="Times New Roman" charset="0"/>
              </a:rPr>
              <a:t>s horizons</a:t>
            </a:r>
          </a:p>
          <a:p>
            <a:pPr marL="609600" indent="-609600" eaLnBrk="1" hangingPunct="1">
              <a:lnSpc>
                <a:spcPct val="90000"/>
              </a:lnSpc>
            </a:pPr>
            <a:r>
              <a:rPr lang="en-US" sz="2400">
                <a:latin typeface="Times New Roman" charset="0"/>
              </a:rPr>
              <a:t>How is it possible that the CMB has the same temperature everywhere? This is known as the horizon problem.</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737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7379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7379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7379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7379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7379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379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Today.. On Astro-2. </a:t>
            </a:r>
          </a:p>
        </p:txBody>
      </p:sp>
      <p:sp>
        <p:nvSpPr>
          <p:cNvPr id="488451" name="Rectangle 3"/>
          <p:cNvSpPr>
            <a:spLocks noGrp="1" noChangeArrowheads="1"/>
          </p:cNvSpPr>
          <p:nvPr>
            <p:ph type="body" idx="1"/>
          </p:nvPr>
        </p:nvSpPr>
        <p:spPr/>
        <p:txBody>
          <a:bodyPr/>
          <a:lstStyle/>
          <a:p>
            <a:pPr marL="609600" indent="-609600" eaLnBrk="1" hangingPunct="1">
              <a:buFontTx/>
              <a:buAutoNum type="arabicPeriod"/>
            </a:pPr>
            <a:r>
              <a:rPr lang="en-US">
                <a:latin typeface="Times New Roman" charset="0"/>
              </a:rPr>
              <a:t>Chemical composition of stars. Evidence for early fusion (hot big bang).</a:t>
            </a:r>
          </a:p>
          <a:p>
            <a:pPr marL="609600" indent="-609600" eaLnBrk="1" hangingPunct="1">
              <a:buFontTx/>
              <a:buAutoNum type="arabicPeriod"/>
            </a:pPr>
            <a:r>
              <a:rPr lang="en-US">
                <a:latin typeface="Times New Roman" charset="0"/>
              </a:rPr>
              <a:t>Matter content of the Universe. Definitions and census</a:t>
            </a:r>
          </a:p>
          <a:p>
            <a:pPr marL="609600" indent="-609600" eaLnBrk="1" hangingPunct="1">
              <a:buFontTx/>
              <a:buAutoNum type="arabicPeriod"/>
            </a:pPr>
            <a:r>
              <a:rPr lang="en-US">
                <a:latin typeface="Times New Roman" charset="0"/>
              </a:rPr>
              <a:t>Brief history of the Universe.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84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8845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84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845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Chemical composition of stars. Sun</a:t>
            </a:r>
          </a:p>
        </p:txBody>
      </p:sp>
      <p:sp>
        <p:nvSpPr>
          <p:cNvPr id="662531" name="Rectangle 3"/>
          <p:cNvSpPr>
            <a:spLocks noGrp="1" noChangeArrowheads="1"/>
          </p:cNvSpPr>
          <p:nvPr>
            <p:ph type="body" sz="half" idx="1"/>
          </p:nvPr>
        </p:nvSpPr>
        <p:spPr/>
        <p:txBody>
          <a:bodyPr/>
          <a:lstStyle/>
          <a:p>
            <a:pPr marL="609600" indent="-609600" eaLnBrk="1" hangingPunct="1">
              <a:lnSpc>
                <a:spcPct val="90000"/>
              </a:lnSpc>
            </a:pPr>
            <a:r>
              <a:rPr lang="en-US" sz="2000">
                <a:latin typeface="Times New Roman" charset="0"/>
              </a:rPr>
              <a:t>The sun is made of:</a:t>
            </a:r>
          </a:p>
          <a:p>
            <a:pPr marL="609600" indent="-609600" eaLnBrk="1" hangingPunct="1">
              <a:lnSpc>
                <a:spcPct val="90000"/>
              </a:lnSpc>
            </a:pPr>
            <a:r>
              <a:rPr lang="en-US" sz="2000">
                <a:latin typeface="Times New Roman" charset="0"/>
              </a:rPr>
              <a:t>Hydrogen (74% by mass)</a:t>
            </a:r>
          </a:p>
          <a:p>
            <a:pPr marL="609600" indent="-609600" eaLnBrk="1" hangingPunct="1">
              <a:lnSpc>
                <a:spcPct val="90000"/>
              </a:lnSpc>
            </a:pPr>
            <a:r>
              <a:rPr lang="en-US" sz="2000">
                <a:solidFill>
                  <a:srgbClr val="FF3300"/>
                </a:solidFill>
                <a:latin typeface="Times New Roman" charset="0"/>
              </a:rPr>
              <a:t>Helium (25%)</a:t>
            </a:r>
          </a:p>
          <a:p>
            <a:pPr marL="609600" indent="-609600" eaLnBrk="1" hangingPunct="1">
              <a:lnSpc>
                <a:spcPct val="90000"/>
              </a:lnSpc>
            </a:pPr>
            <a:r>
              <a:rPr lang="en-US" sz="2000">
                <a:latin typeface="Times New Roman" charset="0"/>
              </a:rPr>
              <a:t>Heavier elements (1%) commonly referred to as </a:t>
            </a:r>
            <a:r>
              <a:rPr lang="ja-JP" altLang="en-US" sz="2000">
                <a:latin typeface="Times New Roman" charset="0"/>
              </a:rPr>
              <a:t>“</a:t>
            </a:r>
            <a:r>
              <a:rPr lang="en-US" altLang="ja-JP" sz="2000">
                <a:latin typeface="Times New Roman" charset="0"/>
              </a:rPr>
              <a:t>metals</a:t>
            </a:r>
            <a:r>
              <a:rPr lang="ja-JP" altLang="en-US" sz="2000">
                <a:latin typeface="Times New Roman" charset="0"/>
              </a:rPr>
              <a:t>”</a:t>
            </a:r>
            <a:r>
              <a:rPr lang="en-US" altLang="ja-JP" sz="2000">
                <a:latin typeface="Times New Roman" charset="0"/>
              </a:rPr>
              <a:t> by astrophysicists</a:t>
            </a:r>
          </a:p>
          <a:p>
            <a:pPr marL="609600" indent="-609600" eaLnBrk="1" hangingPunct="1">
              <a:lnSpc>
                <a:spcPct val="90000"/>
              </a:lnSpc>
            </a:pPr>
            <a:r>
              <a:rPr lang="en-US" sz="2000">
                <a:latin typeface="Times New Roman" charset="0"/>
              </a:rPr>
              <a:t>This is way more helium that is expected from a universe initially made of Hydrogen where Helium is produced in stars…</a:t>
            </a:r>
          </a:p>
          <a:p>
            <a:pPr marL="609600" indent="-609600" eaLnBrk="1" hangingPunct="1">
              <a:lnSpc>
                <a:spcPct val="90000"/>
              </a:lnSpc>
            </a:pPr>
            <a:r>
              <a:rPr lang="en-US" sz="2000">
                <a:latin typeface="Times New Roman" charset="0"/>
              </a:rPr>
              <a:t>This is a common problem: Helium abundance is always ~25%</a:t>
            </a:r>
          </a:p>
        </p:txBody>
      </p:sp>
      <p:pic>
        <p:nvPicPr>
          <p:cNvPr id="23555" name="Picture 12" descr="sun-soho011905-1919z"/>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648200" y="1843088"/>
            <a:ext cx="4038600" cy="4038600"/>
          </a:xfrm>
          <a:noFill/>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6253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6253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6253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6253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62531">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625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253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Helium abundance. </a:t>
            </a:r>
            <a:br>
              <a:rPr lang="en-US" sz="4000" b="1">
                <a:solidFill>
                  <a:srgbClr val="FF3300"/>
                </a:solidFill>
                <a:latin typeface="Times New Roman" charset="0"/>
              </a:rPr>
            </a:br>
            <a:r>
              <a:rPr lang="en-US" sz="4000" b="1">
                <a:solidFill>
                  <a:srgbClr val="FF3300"/>
                </a:solidFill>
                <a:latin typeface="Times New Roman" charset="0"/>
              </a:rPr>
              <a:t>The Big Bang solution</a:t>
            </a:r>
          </a:p>
        </p:txBody>
      </p:sp>
      <p:sp>
        <p:nvSpPr>
          <p:cNvPr id="678915" name="Rectangle 3"/>
          <p:cNvSpPr>
            <a:spLocks noGrp="1" noChangeArrowheads="1"/>
          </p:cNvSpPr>
          <p:nvPr>
            <p:ph type="body" sz="half" idx="1"/>
          </p:nvPr>
        </p:nvSpPr>
        <p:spPr/>
        <p:txBody>
          <a:bodyPr/>
          <a:lstStyle/>
          <a:p>
            <a:pPr marL="609600" indent="-609600" eaLnBrk="1" hangingPunct="1">
              <a:lnSpc>
                <a:spcPct val="90000"/>
              </a:lnSpc>
            </a:pPr>
            <a:r>
              <a:rPr lang="en-US" sz="2400">
                <a:latin typeface="Times New Roman" charset="0"/>
              </a:rPr>
              <a:t>Helium is produced in the early Universe when the average temperature was high enough (above 10</a:t>
            </a:r>
            <a:r>
              <a:rPr lang="en-US" sz="2400" baseline="30000">
                <a:latin typeface="Times New Roman" charset="0"/>
              </a:rPr>
              <a:t>7</a:t>
            </a:r>
            <a:r>
              <a:rPr lang="en-US" sz="2400">
                <a:latin typeface="Times New Roman" charset="0"/>
              </a:rPr>
              <a:t> 10</a:t>
            </a:r>
            <a:r>
              <a:rPr lang="en-US" sz="2400" baseline="30000">
                <a:latin typeface="Times New Roman" charset="0"/>
              </a:rPr>
              <a:t>8</a:t>
            </a:r>
            <a:r>
              <a:rPr lang="en-US" sz="2400">
                <a:latin typeface="Times New Roman" charset="0"/>
              </a:rPr>
              <a:t> K) to allow for nuclear fusion.</a:t>
            </a:r>
          </a:p>
          <a:p>
            <a:pPr marL="609600" indent="-609600" eaLnBrk="1" hangingPunct="1">
              <a:lnSpc>
                <a:spcPct val="90000"/>
              </a:lnSpc>
            </a:pPr>
            <a:r>
              <a:rPr lang="en-US" sz="2400">
                <a:latin typeface="Times New Roman" charset="0"/>
              </a:rPr>
              <a:t>Why do you need high temperature to do fusion?</a:t>
            </a:r>
          </a:p>
          <a:p>
            <a:pPr marL="609600" indent="-609600" eaLnBrk="1" hangingPunct="1">
              <a:lnSpc>
                <a:spcPct val="90000"/>
              </a:lnSpc>
            </a:pPr>
            <a:r>
              <a:rPr lang="en-US" sz="2400">
                <a:latin typeface="Times New Roman" charset="0"/>
              </a:rPr>
              <a:t>We will see later on that the Big Bang theory predicts exactly the abundance of all heavy elements.</a:t>
            </a:r>
          </a:p>
        </p:txBody>
      </p:sp>
      <p:pic>
        <p:nvPicPr>
          <p:cNvPr id="25603" name="Picture 6" descr="helium-anim"/>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648200" y="1752600"/>
            <a:ext cx="4113213" cy="4113213"/>
          </a:xfrm>
          <a:noFill/>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789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7891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7891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891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When was the Universe hot enough to form Helium? </a:t>
            </a:r>
          </a:p>
        </p:txBody>
      </p:sp>
      <p:sp>
        <p:nvSpPr>
          <p:cNvPr id="679939" name="Rectangle 3"/>
          <p:cNvSpPr>
            <a:spLocks noGrp="1" noChangeArrowheads="1"/>
          </p:cNvSpPr>
          <p:nvPr>
            <p:ph type="body" sz="half" idx="1"/>
          </p:nvPr>
        </p:nvSpPr>
        <p:spPr>
          <a:xfrm>
            <a:off x="228600" y="1600200"/>
            <a:ext cx="4038600" cy="4525963"/>
          </a:xfrm>
        </p:spPr>
        <p:txBody>
          <a:bodyPr/>
          <a:lstStyle/>
          <a:p>
            <a:pPr marL="609600" indent="-609600" eaLnBrk="1" hangingPunct="1">
              <a:lnSpc>
                <a:spcPct val="90000"/>
              </a:lnSpc>
            </a:pPr>
            <a:r>
              <a:rPr lang="en-US" sz="2000">
                <a:latin typeface="Times New Roman" charset="0"/>
              </a:rPr>
              <a:t>Let</a:t>
            </a:r>
            <a:r>
              <a:rPr lang="ja-JP" altLang="en-US" sz="2000">
                <a:latin typeface="Times New Roman" charset="0"/>
              </a:rPr>
              <a:t>’</a:t>
            </a:r>
            <a:r>
              <a:rPr lang="en-US" altLang="ja-JP" sz="2000">
                <a:latin typeface="Times New Roman" charset="0"/>
              </a:rPr>
              <a:t>s compute this in terms of redshift.</a:t>
            </a:r>
          </a:p>
          <a:p>
            <a:pPr marL="609600" indent="-609600" eaLnBrk="1" hangingPunct="1">
              <a:lnSpc>
                <a:spcPct val="90000"/>
              </a:lnSpc>
            </a:pPr>
            <a:r>
              <a:rPr lang="en-US" sz="2000">
                <a:latin typeface="Times New Roman" charset="0"/>
              </a:rPr>
              <a:t>During expansion, radiation remains a black body, but wavelengths stretch by a factor of (1+z)</a:t>
            </a:r>
          </a:p>
          <a:p>
            <a:pPr marL="609600" indent="-609600" eaLnBrk="1" hangingPunct="1">
              <a:lnSpc>
                <a:spcPct val="90000"/>
              </a:lnSpc>
            </a:pPr>
            <a:r>
              <a:rPr lang="en-US" sz="2000">
                <a:latin typeface="Times New Roman" charset="0"/>
              </a:rPr>
              <a:t>A redshift z a photon of wavelength </a:t>
            </a:r>
            <a:r>
              <a:rPr lang="el-GR" sz="2000">
                <a:latin typeface="Times New Roman" charset="0"/>
                <a:cs typeface="Times New Roman" charset="0"/>
              </a:rPr>
              <a:t>λ</a:t>
            </a:r>
            <a:r>
              <a:rPr lang="en-US" sz="2000" baseline="-25000">
                <a:latin typeface="Times New Roman" charset="0"/>
              </a:rPr>
              <a:t>0</a:t>
            </a:r>
            <a:r>
              <a:rPr lang="en-US" sz="2000">
                <a:latin typeface="Times New Roman" charset="0"/>
              </a:rPr>
              <a:t> today would have wavelength?</a:t>
            </a:r>
          </a:p>
          <a:p>
            <a:pPr marL="609600" indent="-609600" eaLnBrk="1" hangingPunct="1">
              <a:lnSpc>
                <a:spcPct val="90000"/>
              </a:lnSpc>
            </a:pPr>
            <a:r>
              <a:rPr lang="en-US" sz="2000">
                <a:latin typeface="Times New Roman" charset="0"/>
              </a:rPr>
              <a:t> </a:t>
            </a:r>
            <a:r>
              <a:rPr lang="el-GR" sz="2000">
                <a:latin typeface="Times New Roman" charset="0"/>
                <a:cs typeface="Times New Roman" charset="0"/>
              </a:rPr>
              <a:t>λ</a:t>
            </a:r>
            <a:r>
              <a:rPr lang="en-US" sz="2000">
                <a:latin typeface="Times New Roman" charset="0"/>
                <a:cs typeface="Times New Roman" charset="0"/>
              </a:rPr>
              <a:t>=</a:t>
            </a:r>
            <a:r>
              <a:rPr lang="el-GR" sz="2000">
                <a:latin typeface="Times New Roman" charset="0"/>
                <a:cs typeface="Times New Roman" charset="0"/>
              </a:rPr>
              <a:t>λ</a:t>
            </a:r>
            <a:r>
              <a:rPr lang="en-US" sz="2000" baseline="-25000">
                <a:latin typeface="Times New Roman" charset="0"/>
                <a:cs typeface="Times New Roman" charset="0"/>
              </a:rPr>
              <a:t>0 </a:t>
            </a:r>
            <a:r>
              <a:rPr lang="en-US" sz="2000">
                <a:latin typeface="Times New Roman" charset="0"/>
                <a:cs typeface="Times New Roman" charset="0"/>
              </a:rPr>
              <a:t>/ (1+z)</a:t>
            </a:r>
          </a:p>
          <a:p>
            <a:pPr marL="609600" indent="-609600" eaLnBrk="1" hangingPunct="1">
              <a:lnSpc>
                <a:spcPct val="90000"/>
              </a:lnSpc>
            </a:pPr>
            <a:r>
              <a:rPr lang="en-US" sz="2000">
                <a:latin typeface="Times New Roman" charset="0"/>
                <a:cs typeface="Times New Roman" charset="0"/>
              </a:rPr>
              <a:t>So what is the relation between T and T</a:t>
            </a:r>
            <a:r>
              <a:rPr lang="en-US" sz="2000" baseline="-25000">
                <a:latin typeface="Times New Roman" charset="0"/>
                <a:cs typeface="Times New Roman" charset="0"/>
              </a:rPr>
              <a:t>0</a:t>
            </a:r>
            <a:r>
              <a:rPr lang="en-US" sz="2000">
                <a:latin typeface="Times New Roman" charset="0"/>
                <a:cs typeface="Times New Roman" charset="0"/>
              </a:rPr>
              <a:t>?</a:t>
            </a:r>
          </a:p>
          <a:p>
            <a:pPr marL="609600" indent="-609600" eaLnBrk="1" hangingPunct="1">
              <a:lnSpc>
                <a:spcPct val="90000"/>
              </a:lnSpc>
            </a:pPr>
            <a:r>
              <a:rPr lang="en-US" sz="2000">
                <a:latin typeface="Times New Roman" charset="0"/>
                <a:cs typeface="Times New Roman" charset="0"/>
              </a:rPr>
              <a:t>T = T</a:t>
            </a:r>
            <a:r>
              <a:rPr lang="en-US" sz="2000" baseline="-25000">
                <a:latin typeface="Times New Roman" charset="0"/>
                <a:cs typeface="Times New Roman" charset="0"/>
              </a:rPr>
              <a:t>0 </a:t>
            </a:r>
            <a:r>
              <a:rPr lang="en-US" sz="2000">
                <a:latin typeface="Times New Roman" charset="0"/>
                <a:cs typeface="Times New Roman" charset="0"/>
              </a:rPr>
              <a:t>(1+z)</a:t>
            </a:r>
            <a:endParaRPr lang="el-GR" sz="2000">
              <a:latin typeface="Times New Roman" charset="0"/>
              <a:cs typeface="Times New Roman" charset="0"/>
            </a:endParaRPr>
          </a:p>
        </p:txBody>
      </p:sp>
      <p:pic>
        <p:nvPicPr>
          <p:cNvPr id="27651" name="Picture 6" descr="plank"/>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419600" y="1905000"/>
            <a:ext cx="4552950" cy="3703638"/>
          </a:xfrm>
          <a:noFill/>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799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7993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7993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7993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7993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7993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993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When was the Universe hot enough to form Helium? </a:t>
            </a:r>
          </a:p>
        </p:txBody>
      </p:sp>
      <p:sp>
        <p:nvSpPr>
          <p:cNvPr id="680963" name="Rectangle 3"/>
          <p:cNvSpPr>
            <a:spLocks noGrp="1" noChangeArrowheads="1"/>
          </p:cNvSpPr>
          <p:nvPr>
            <p:ph type="body" sz="half" idx="1"/>
          </p:nvPr>
        </p:nvSpPr>
        <p:spPr>
          <a:xfrm>
            <a:off x="228600" y="1600200"/>
            <a:ext cx="4038600" cy="4525963"/>
          </a:xfrm>
        </p:spPr>
        <p:txBody>
          <a:bodyPr/>
          <a:lstStyle/>
          <a:p>
            <a:pPr marL="609600" indent="-609600" eaLnBrk="1" hangingPunct="1"/>
            <a:r>
              <a:rPr lang="en-US" sz="2800">
                <a:latin typeface="Times New Roman" charset="0"/>
                <a:cs typeface="Times New Roman" charset="0"/>
              </a:rPr>
              <a:t>T</a:t>
            </a:r>
            <a:r>
              <a:rPr lang="en-US" sz="2800" baseline="-25000">
                <a:latin typeface="Times New Roman" charset="0"/>
                <a:cs typeface="Times New Roman" charset="0"/>
              </a:rPr>
              <a:t>He</a:t>
            </a:r>
            <a:r>
              <a:rPr lang="en-US" sz="2800">
                <a:latin typeface="Times New Roman" charset="0"/>
                <a:cs typeface="Times New Roman" charset="0"/>
              </a:rPr>
              <a:t> = T</a:t>
            </a:r>
            <a:r>
              <a:rPr lang="en-US" sz="2800" baseline="-25000">
                <a:latin typeface="Times New Roman" charset="0"/>
                <a:cs typeface="Times New Roman" charset="0"/>
              </a:rPr>
              <a:t>0 </a:t>
            </a:r>
            <a:r>
              <a:rPr lang="en-US" sz="2800">
                <a:latin typeface="Times New Roman" charset="0"/>
                <a:cs typeface="Times New Roman" charset="0"/>
              </a:rPr>
              <a:t>(1+z</a:t>
            </a:r>
            <a:r>
              <a:rPr lang="en-US" sz="2800" baseline="-25000">
                <a:latin typeface="Times New Roman" charset="0"/>
                <a:cs typeface="Times New Roman" charset="0"/>
              </a:rPr>
              <a:t>He</a:t>
            </a:r>
            <a:r>
              <a:rPr lang="en-US" sz="2800">
                <a:latin typeface="Times New Roman" charset="0"/>
                <a:cs typeface="Times New Roman" charset="0"/>
              </a:rPr>
              <a:t>)</a:t>
            </a:r>
          </a:p>
          <a:p>
            <a:pPr marL="609600" indent="-609600" eaLnBrk="1" hangingPunct="1"/>
            <a:r>
              <a:rPr lang="en-US" sz="2800">
                <a:latin typeface="Times New Roman" charset="0"/>
                <a:cs typeface="Times New Roman" charset="0"/>
              </a:rPr>
              <a:t>So (1+z</a:t>
            </a:r>
            <a:r>
              <a:rPr lang="en-US" sz="2800" baseline="-25000">
                <a:latin typeface="Times New Roman" charset="0"/>
                <a:cs typeface="Times New Roman" charset="0"/>
              </a:rPr>
              <a:t>He</a:t>
            </a:r>
            <a:r>
              <a:rPr lang="en-US" sz="2800">
                <a:latin typeface="Times New Roman" charset="0"/>
                <a:cs typeface="Times New Roman" charset="0"/>
              </a:rPr>
              <a:t>)=T</a:t>
            </a:r>
            <a:r>
              <a:rPr lang="en-US" sz="2800" baseline="-25000">
                <a:latin typeface="Times New Roman" charset="0"/>
                <a:cs typeface="Times New Roman" charset="0"/>
              </a:rPr>
              <a:t>He</a:t>
            </a:r>
            <a:r>
              <a:rPr lang="en-US" sz="2800">
                <a:latin typeface="Times New Roman" charset="0"/>
                <a:cs typeface="Times New Roman" charset="0"/>
              </a:rPr>
              <a:t>/T</a:t>
            </a:r>
            <a:r>
              <a:rPr lang="en-US" sz="2800" baseline="-25000">
                <a:latin typeface="Times New Roman" charset="0"/>
                <a:cs typeface="Times New Roman" charset="0"/>
              </a:rPr>
              <a:t>0</a:t>
            </a:r>
          </a:p>
          <a:p>
            <a:pPr marL="609600" indent="-609600" eaLnBrk="1" hangingPunct="1"/>
            <a:r>
              <a:rPr lang="en-US" sz="2800">
                <a:latin typeface="Times New Roman" charset="0"/>
                <a:cs typeface="Times New Roman" charset="0"/>
              </a:rPr>
              <a:t>T</a:t>
            </a:r>
            <a:r>
              <a:rPr lang="en-US" sz="2800" baseline="-25000">
                <a:latin typeface="Times New Roman" charset="0"/>
                <a:cs typeface="Times New Roman" charset="0"/>
              </a:rPr>
              <a:t>0</a:t>
            </a:r>
            <a:r>
              <a:rPr lang="en-US" sz="2800">
                <a:latin typeface="Times New Roman" charset="0"/>
                <a:cs typeface="Times New Roman" charset="0"/>
              </a:rPr>
              <a:t>=3K</a:t>
            </a:r>
          </a:p>
          <a:p>
            <a:pPr marL="609600" indent="-609600" eaLnBrk="1" hangingPunct="1"/>
            <a:r>
              <a:rPr lang="en-US" sz="2800">
                <a:latin typeface="Times New Roman" charset="0"/>
                <a:cs typeface="Times New Roman" charset="0"/>
              </a:rPr>
              <a:t>T</a:t>
            </a:r>
            <a:r>
              <a:rPr lang="en-US" sz="2800" baseline="-25000">
                <a:latin typeface="Times New Roman" charset="0"/>
                <a:cs typeface="Times New Roman" charset="0"/>
              </a:rPr>
              <a:t>He</a:t>
            </a:r>
            <a:r>
              <a:rPr lang="en-US" sz="2800">
                <a:latin typeface="Times New Roman" charset="0"/>
                <a:cs typeface="Times New Roman" charset="0"/>
              </a:rPr>
              <a:t>~300,000,000K</a:t>
            </a:r>
          </a:p>
          <a:p>
            <a:pPr marL="609600" indent="-609600" eaLnBrk="1" hangingPunct="1"/>
            <a:r>
              <a:rPr lang="en-US" sz="2800">
                <a:latin typeface="Times New Roman" charset="0"/>
                <a:cs typeface="Times New Roman" charset="0"/>
              </a:rPr>
              <a:t>So z</a:t>
            </a:r>
            <a:r>
              <a:rPr lang="en-US" sz="2800" baseline="-25000">
                <a:latin typeface="Times New Roman" charset="0"/>
                <a:cs typeface="Times New Roman" charset="0"/>
              </a:rPr>
              <a:t>He</a:t>
            </a:r>
            <a:r>
              <a:rPr lang="en-US" sz="2800">
                <a:latin typeface="Times New Roman" charset="0"/>
                <a:cs typeface="Times New Roman" charset="0"/>
              </a:rPr>
              <a:t>~100,000,000</a:t>
            </a:r>
          </a:p>
        </p:txBody>
      </p:sp>
      <p:pic>
        <p:nvPicPr>
          <p:cNvPr id="29699" name="Picture 4" descr="plank"/>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419600" y="1905000"/>
            <a:ext cx="4552950" cy="3703638"/>
          </a:xfrm>
          <a:noFill/>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096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096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8096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8096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809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096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p:txBody>
          <a:bodyPr/>
          <a:lstStyle/>
          <a:p>
            <a:pPr eaLnBrk="1" hangingPunct="1"/>
            <a:r>
              <a:rPr lang="en-US" sz="4000" b="1">
                <a:solidFill>
                  <a:srgbClr val="FF3300"/>
                </a:solidFill>
                <a:latin typeface="Times New Roman" charset="0"/>
              </a:rPr>
              <a:t>Helium abundance. Summary</a:t>
            </a:r>
          </a:p>
        </p:txBody>
      </p:sp>
      <p:sp>
        <p:nvSpPr>
          <p:cNvPr id="683011" name="Rectangle 3"/>
          <p:cNvSpPr>
            <a:spLocks noGrp="1" noChangeArrowheads="1"/>
          </p:cNvSpPr>
          <p:nvPr>
            <p:ph type="body" idx="1"/>
          </p:nvPr>
        </p:nvSpPr>
        <p:spPr/>
        <p:txBody>
          <a:bodyPr/>
          <a:lstStyle/>
          <a:p>
            <a:pPr marL="609600" indent="-609600" eaLnBrk="1" hangingPunct="1"/>
            <a:r>
              <a:rPr lang="en-US">
                <a:latin typeface="Times New Roman" charset="0"/>
                <a:cs typeface="Times New Roman" charset="0"/>
              </a:rPr>
              <a:t>Helium is too abundant and too homogeneous to have formed through fusion in stars</a:t>
            </a:r>
            <a:endParaRPr lang="en-US" baseline="-25000">
              <a:latin typeface="Times New Roman" charset="0"/>
              <a:cs typeface="Times New Roman" charset="0"/>
            </a:endParaRPr>
          </a:p>
          <a:p>
            <a:pPr marL="609600" indent="-609600" eaLnBrk="1" hangingPunct="1"/>
            <a:r>
              <a:rPr lang="en-US">
                <a:latin typeface="Times New Roman" charset="0"/>
                <a:cs typeface="Times New Roman" charset="0"/>
              </a:rPr>
              <a:t>The Big Bang theory explains He abundance with primordial nucleosynthesis when the Universe was hot enough  </a:t>
            </a:r>
          </a:p>
          <a:p>
            <a:pPr marL="609600" indent="-609600" eaLnBrk="1" hangingPunct="1"/>
            <a:r>
              <a:rPr lang="en-US">
                <a:latin typeface="Times New Roman" charset="0"/>
                <a:cs typeface="Times New Roman" charset="0"/>
              </a:rPr>
              <a:t>T scales as (1+z), so that He was formed up to until z~100,000,000</a:t>
            </a:r>
            <a:endParaRPr lang="el-GR" baseline="-25000">
              <a:latin typeface="Times New Roman" charset="0"/>
              <a:cs typeface="Times New Roman"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30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301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830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3011" grpId="0"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12401</TotalTime>
  <Words>1764</Words>
  <Application>Microsoft Macintosh PowerPoint</Application>
  <PresentationFormat>On-screen Show (4:3)</PresentationFormat>
  <Paragraphs>173</Paragraphs>
  <Slides>27</Slides>
  <Notes>27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Times New Roman</vt:lpstr>
      <vt:lpstr>ＭＳ Ｐゴシック</vt:lpstr>
      <vt:lpstr>Arial</vt:lpstr>
      <vt:lpstr>Default Design</vt:lpstr>
      <vt:lpstr>Astro-2: History of the Universe</vt:lpstr>
      <vt:lpstr>Previously… on astro-2</vt:lpstr>
      <vt:lpstr>Previously… on astro-2.</vt:lpstr>
      <vt:lpstr>Today.. On Astro-2. </vt:lpstr>
      <vt:lpstr>Chemical composition of stars. Sun</vt:lpstr>
      <vt:lpstr>Helium abundance.  The Big Bang solution</vt:lpstr>
      <vt:lpstr>When was the Universe hot enough to form Helium? </vt:lpstr>
      <vt:lpstr>When was the Universe hot enough to form Helium? </vt:lpstr>
      <vt:lpstr>Helium abundance. Summary</vt:lpstr>
      <vt:lpstr>Matter density of the Universe</vt:lpstr>
      <vt:lpstr>Matter density of the Universe.  1: Radiation</vt:lpstr>
      <vt:lpstr>Matter density of the Universe.  1: Radiation</vt:lpstr>
      <vt:lpstr>Matter density of the Universe.  1: Radiation in critical units</vt:lpstr>
      <vt:lpstr>Matter density of the Universe.  2: Neutrinos</vt:lpstr>
      <vt:lpstr>Matter density of the Universe.  3: Baryons</vt:lpstr>
      <vt:lpstr>Matter density of the Universe.  4: Dark matter</vt:lpstr>
      <vt:lpstr>Matter density of the Universe.  5: Dark energy (or Λ)</vt:lpstr>
      <vt:lpstr>Matter density of the Universe.  Summary</vt:lpstr>
      <vt:lpstr>But… was it always like this? A brief history of the universe…</vt:lpstr>
      <vt:lpstr>But… was it always like this? Volume and redshift</vt:lpstr>
      <vt:lpstr>But… was it always like this? Evolution of mass density</vt:lpstr>
      <vt:lpstr>But… was it always like this?  Evolution of photon energy density</vt:lpstr>
      <vt:lpstr>But… was it always like this?  The cosmological constant</vt:lpstr>
      <vt:lpstr>But… was it always like this?  A history of the Universe</vt:lpstr>
      <vt:lpstr>But… was it always like this?  A history of the Universe. 2</vt:lpstr>
      <vt:lpstr>Discussion.  Is the big-bang a good theory?</vt:lpstr>
      <vt:lpstr>The End</vt:lpstr>
    </vt:vector>
  </TitlesOfParts>
  <Company>california institute of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for perspective graduate students 2006</dc:title>
  <dc:creator>Tommaso Lorenzo Treu</dc:creator>
  <cp:lastModifiedBy>Tommaso Treu</cp:lastModifiedBy>
  <cp:revision>466</cp:revision>
  <cp:lastPrinted>2013-05-07T15:27:17Z</cp:lastPrinted>
  <dcterms:created xsi:type="dcterms:W3CDTF">2001-12-05T23:35:27Z</dcterms:created>
  <dcterms:modified xsi:type="dcterms:W3CDTF">2013-05-07T23:17:11Z</dcterms:modified>
</cp:coreProperties>
</file>